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4" r:id="rId9"/>
    <p:sldId id="260" r:id="rId10"/>
    <p:sldId id="265" r:id="rId11"/>
    <p:sldId id="268" r:id="rId12"/>
    <p:sldId id="267" r:id="rId13"/>
    <p:sldId id="272" r:id="rId14"/>
    <p:sldId id="274" r:id="rId15"/>
    <p:sldId id="266" r:id="rId16"/>
    <p:sldId id="276" r:id="rId17"/>
    <p:sldId id="273" r:id="rId18"/>
    <p:sldId id="277" r:id="rId19"/>
    <p:sldId id="271" r:id="rId20"/>
    <p:sldId id="278" r:id="rId21"/>
    <p:sldId id="279" r:id="rId22"/>
    <p:sldId id="27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976"/>
    <p:restoredTop sz="94679"/>
  </p:normalViewPr>
  <p:slideViewPr>
    <p:cSldViewPr snapToGrid="0" snapToObjects="1">
      <p:cViewPr varScale="1">
        <p:scale>
          <a:sx n="50" d="100"/>
          <a:sy n="50" d="100"/>
        </p:scale>
        <p:origin x="184" y="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58520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3952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0954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26748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1310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01648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31652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34547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9108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434561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55791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35213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8595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93407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3525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26101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D0C3E-D650-4B45-A197-44EF9EBD1529}" type="datetimeFigureOut">
              <a:rPr lang="sr-Latn-RS" smtClean="0"/>
              <a:t>5.9.23.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55BE404-D60B-2841-9422-79D5368C9BF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3411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google.rs/url?sa=i&amp;rct=j&amp;q=&amp;esrc=s&amp;source=images&amp;cd=&amp;cad=rja&amp;uact=8&amp;ved=2ahUKEwi75s_xjondAhXBzaQKHbPID1UQjRx6BAgBEAU&amp;url=https://www.dreamstime.com/stock-illustration-fertilization-penetration-sperm-cell-egg-union-ovum-spermatozoon-contacts-surface-initiates-image44005364&amp;psig=AOvVaw0EgVq9Nk3QeRSahu8lyoXU&amp;ust=153531711559451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s/url?sa=i&amp;rct=j&amp;q=&amp;esrc=s&amp;source=images&amp;cd=&amp;cad=rja&amp;uact=8&amp;ved=2ahUKEwido5n7u7jcAhWRa1AKHfQ8BosQjRx6BAgBEAU&amp;url=https://www.shutterstock.com/search/fertility+pregnancy?searchterm=fertility%20pregnancy&amp;image_type=vector&amp;safe=true&amp;search_source=base_related_searches&amp;page=2&amp;psig=AOvVaw1M2I6DpRctmbCVdMca9Rjh&amp;ust=153254680299375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www.google.rs/url?sa=i&amp;rct=j&amp;q=&amp;esrc=s&amp;source=images&amp;cd=&amp;cad=rja&amp;uact=8&amp;ved=2ahUKEwi75s_xjondAhXBzaQKHbPID1UQjRx6BAgBEAU&amp;url=https://fr.dreamstime.com/images-libres-de-droits-structure-des-gam%C3%A8tes-humaines-oeuf-et-sperme-image27447129&amp;psig=AOvVaw0EgVq9Nk3QeRSahu8lyoXU&amp;ust=1535317115594517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rs/url?sa=i&amp;rct=j&amp;q=&amp;esrc=s&amp;source=images&amp;cd=&amp;cad=rja&amp;uact=8&amp;ved=2ahUKEwj2o_O-vrjcAhXOYlAKHQ2MD34QjRx6BAgBEAU&amp;url=https://study.com/academy/lesson/acrosome-reaction-function-definition.html&amp;psig=AOvVaw03BE7pDWO27lgxGIb0olVs&amp;ust=153254741366163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www.google.rs/url?sa=i&amp;rct=j&amp;q=&amp;esrc=s&amp;source=images&amp;cd=&amp;cad=rja&amp;uact=8&amp;ved=2ahUKEwjDwvqWvrjcAhXML1AKHR47CCkQjRx6BAgBEAU&amp;url=https://study.com/academy/lesson/acrosome-reaction-function-definition.html&amp;psig=AOvVaw03BE7pDWO27lgxGIb0olVs&amp;ust=1532547413661637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D63F-B3B6-084F-98EB-6E8F2FE243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/>
              <a:t>FERTILIZATION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1C6E20-B9AD-C647-90AD-62647E791B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11597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CD6F6-3732-B747-9183-39BB7F4EB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62EA7-5041-A44B-A73D-DE01CB172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When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has</a:t>
            </a:r>
            <a:r>
              <a:rPr lang="sr-Latn-RS" dirty="0"/>
              <a:t> </a:t>
            </a:r>
            <a:r>
              <a:rPr lang="sr-Latn-RS" dirty="0" err="1"/>
              <a:t>made</a:t>
            </a:r>
            <a:r>
              <a:rPr lang="sr-Latn-RS" dirty="0"/>
              <a:t> </a:t>
            </a:r>
            <a:r>
              <a:rPr lang="sr-Latn-RS" dirty="0" err="1"/>
              <a:t>its</a:t>
            </a:r>
            <a:r>
              <a:rPr lang="sr-Latn-RS" dirty="0"/>
              <a:t> </a:t>
            </a:r>
            <a:r>
              <a:rPr lang="sr-Latn-RS" dirty="0" err="1"/>
              <a:t>way</a:t>
            </a:r>
            <a:r>
              <a:rPr lang="sr-Latn-RS" dirty="0"/>
              <a:t> </a:t>
            </a:r>
            <a:r>
              <a:rPr lang="sr-Latn-RS" dirty="0" err="1"/>
              <a:t>through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zona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perivitelline</a:t>
            </a:r>
            <a:r>
              <a:rPr lang="sr-Latn-RS" dirty="0"/>
              <a:t> </a:t>
            </a:r>
            <a:r>
              <a:rPr lang="sr-Latn-RS" dirty="0" err="1"/>
              <a:t>space</a:t>
            </a:r>
            <a:r>
              <a:rPr lang="sr-Latn-RS" dirty="0"/>
              <a:t> (</a:t>
            </a:r>
            <a:r>
              <a:rPr lang="sr-Latn-RS" dirty="0" err="1"/>
              <a:t>space</a:t>
            </a:r>
            <a:r>
              <a:rPr lang="sr-Latn-RS" dirty="0"/>
              <a:t> </a:t>
            </a:r>
            <a:r>
              <a:rPr lang="sr-Latn-RS" dirty="0" err="1"/>
              <a:t>between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egg’s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zona </a:t>
            </a:r>
            <a:r>
              <a:rPr lang="sr-Latn-RS" dirty="0" err="1"/>
              <a:t>pellucida</a:t>
            </a:r>
            <a:r>
              <a:rPr lang="sr-Latn-RS" dirty="0"/>
              <a:t>), </a:t>
            </a:r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can</a:t>
            </a:r>
            <a:r>
              <a:rPr lang="sr-Latn-RS" dirty="0"/>
              <a:t> </a:t>
            </a:r>
            <a:r>
              <a:rPr lang="sr-Latn-RS" dirty="0" err="1"/>
              <a:t>make</a:t>
            </a:r>
            <a:r>
              <a:rPr lang="sr-Latn-RS" dirty="0"/>
              <a:t> </a:t>
            </a:r>
            <a:r>
              <a:rPr lang="sr-Latn-RS" dirty="0" err="1"/>
              <a:t>direct</a:t>
            </a:r>
            <a:r>
              <a:rPr lang="sr-Latn-RS" dirty="0"/>
              <a:t> </a:t>
            </a:r>
            <a:r>
              <a:rPr lang="sr-Latn-RS" dirty="0" err="1"/>
              <a:t>contact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</a:t>
            </a:r>
          </a:p>
        </p:txBody>
      </p:sp>
      <p:pic>
        <p:nvPicPr>
          <p:cNvPr id="4" name="Picture 2" descr="Fertilization - Pregnancy and Development">
            <a:extLst>
              <a:ext uri="{FF2B5EF4-FFF2-40B4-BE49-F238E27FC236}">
                <a16:creationId xmlns:a16="http://schemas.microsoft.com/office/drawing/2014/main" id="{AE538360-067A-F143-863E-8C2BA72C02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92"/>
          <a:stretch/>
        </p:blipFill>
        <p:spPr bwMode="auto">
          <a:xfrm>
            <a:off x="3739429" y="3401638"/>
            <a:ext cx="5863359" cy="346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042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BAEB3-20EA-9F4F-80CE-D7FA6C994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err="1"/>
              <a:t>Binding</a:t>
            </a:r>
            <a:r>
              <a:rPr lang="sr-Latn-RS" b="1" dirty="0"/>
              <a:t> </a:t>
            </a:r>
            <a:r>
              <a:rPr lang="sr-Latn-RS" b="1" dirty="0" err="1"/>
              <a:t>and</a:t>
            </a:r>
            <a:r>
              <a:rPr lang="sr-Latn-RS" b="1" dirty="0"/>
              <a:t> </a:t>
            </a:r>
            <a:r>
              <a:rPr lang="sr-Latn-RS" b="1" dirty="0" err="1"/>
              <a:t>fusion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sperm</a:t>
            </a:r>
            <a:r>
              <a:rPr lang="sr-Latn-RS" b="1" dirty="0"/>
              <a:t> </a:t>
            </a:r>
            <a:r>
              <a:rPr lang="sr-Latn-RS" b="1" dirty="0" err="1"/>
              <a:t>and</a:t>
            </a:r>
            <a:r>
              <a:rPr lang="sr-Latn-RS" b="1" dirty="0"/>
              <a:t> </a:t>
            </a:r>
            <a:r>
              <a:rPr lang="sr-Latn-RS" b="1" dirty="0" err="1"/>
              <a:t>egg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1973D-F5C4-DC4D-B25E-C014508C8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transition</a:t>
            </a:r>
            <a:r>
              <a:rPr lang="sr-Latn-RS" dirty="0"/>
              <a:t> </a:t>
            </a:r>
            <a:r>
              <a:rPr lang="sr-Latn-RS" dirty="0" err="1"/>
              <a:t>through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perivitelline</a:t>
            </a:r>
            <a:r>
              <a:rPr lang="sr-Latn-RS" dirty="0"/>
              <a:t> </a:t>
            </a:r>
            <a:r>
              <a:rPr lang="sr-Latn-RS" dirty="0" err="1"/>
              <a:t>space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first</a:t>
            </a:r>
            <a:r>
              <a:rPr lang="sr-Latn-RS" dirty="0"/>
              <a:t> </a:t>
            </a:r>
            <a:r>
              <a:rPr lang="sr-Latn-RS" dirty="0" err="1"/>
              <a:t>binds</a:t>
            </a:r>
            <a:r>
              <a:rPr lang="sr-Latn-RS" dirty="0"/>
              <a:t> to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then</a:t>
            </a:r>
            <a:r>
              <a:rPr lang="sr-Latn-RS" dirty="0"/>
              <a:t> </a:t>
            </a:r>
            <a:r>
              <a:rPr lang="sr-Latn-RS" dirty="0" err="1"/>
              <a:t>fuses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</a:t>
            </a:r>
          </a:p>
          <a:p>
            <a:r>
              <a:rPr lang="sr-Latn-RS" dirty="0" err="1"/>
              <a:t>Binding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fusion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is </a:t>
            </a:r>
            <a:r>
              <a:rPr lang="sr-Latn-RS" dirty="0" err="1"/>
              <a:t>mediated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proteins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integrin</a:t>
            </a:r>
            <a:r>
              <a:rPr lang="sr-Latn-RS" dirty="0"/>
              <a:t> on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oocyte</a:t>
            </a:r>
            <a:r>
              <a:rPr lang="sr-Latn-RS" dirty="0"/>
              <a:t> membrane.</a:t>
            </a:r>
          </a:p>
          <a:p>
            <a:r>
              <a:rPr lang="sr-Latn-RS" dirty="0" err="1"/>
              <a:t>This</a:t>
            </a:r>
            <a:r>
              <a:rPr lang="sr-Latn-RS" dirty="0"/>
              <a:t> </a:t>
            </a:r>
            <a:r>
              <a:rPr lang="sr-Latn-RS" dirty="0" err="1"/>
              <a:t>brings</a:t>
            </a:r>
            <a:r>
              <a:rPr lang="sr-Latn-RS" dirty="0"/>
              <a:t> </a:t>
            </a:r>
            <a:r>
              <a:rPr lang="sr-Latn-RS" dirty="0" err="1"/>
              <a:t>their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continuity</a:t>
            </a:r>
            <a:r>
              <a:rPr lang="sr-Latn-RS" dirty="0"/>
              <a:t>.</a:t>
            </a:r>
          </a:p>
          <a:p>
            <a:endParaRPr lang="sr-Latn-RS" dirty="0"/>
          </a:p>
          <a:p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initial</a:t>
            </a:r>
            <a:r>
              <a:rPr lang="sr-Latn-RS" dirty="0"/>
              <a:t> </a:t>
            </a:r>
            <a:r>
              <a:rPr lang="sr-Latn-RS" dirty="0" err="1"/>
              <a:t>fusion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contents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sink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 (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mitochondria</a:t>
            </a:r>
            <a:r>
              <a:rPr lang="sr-Latn-RS" dirty="0"/>
              <a:t> do </a:t>
            </a:r>
            <a:r>
              <a:rPr lang="sr-Latn-RS" dirty="0" err="1"/>
              <a:t>not</a:t>
            </a:r>
            <a:r>
              <a:rPr lang="sr-Latn-RS" dirty="0"/>
              <a:t> </a:t>
            </a:r>
            <a:r>
              <a:rPr lang="sr-Latn-RS" dirty="0" err="1"/>
              <a:t>contribute</a:t>
            </a:r>
            <a:r>
              <a:rPr lang="sr-Latn-RS" dirty="0"/>
              <a:t> to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functional</a:t>
            </a:r>
            <a:r>
              <a:rPr lang="sr-Latn-RS" dirty="0"/>
              <a:t> </a:t>
            </a:r>
            <a:r>
              <a:rPr lang="sr-Latn-RS" dirty="0" err="1"/>
              <a:t>mitochondiral</a:t>
            </a:r>
            <a:r>
              <a:rPr lang="sr-Latn-RS" dirty="0"/>
              <a:t> </a:t>
            </a:r>
            <a:r>
              <a:rPr lang="sr-Latn-RS" dirty="0" err="1"/>
              <a:t>complement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zygote</a:t>
            </a:r>
            <a:r>
              <a:rPr lang="sr-Latn-RS" dirty="0"/>
              <a:t>, </a:t>
            </a:r>
            <a:r>
              <a:rPr lang="sr-Latn-RS" dirty="0" err="1"/>
              <a:t>however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contributes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centrosome</a:t>
            </a:r>
            <a:r>
              <a:rPr lang="sr-Latn-RS" dirty="0"/>
              <a:t>, </a:t>
            </a:r>
            <a:r>
              <a:rPr lang="sr-Latn-RS" dirty="0" err="1"/>
              <a:t>which</a:t>
            </a:r>
            <a:r>
              <a:rPr lang="sr-Latn-RS" dirty="0"/>
              <a:t> is </a:t>
            </a:r>
            <a:r>
              <a:rPr lang="sr-Latn-RS" dirty="0" err="1"/>
              <a:t>required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r>
              <a:rPr lang="sr-Latn-RS" dirty="0"/>
              <a:t> </a:t>
            </a:r>
            <a:r>
              <a:rPr lang="sr-Latn-RS" dirty="0" err="1"/>
              <a:t>cleavage</a:t>
            </a:r>
            <a:r>
              <a:rPr lang="sr-Latn-RS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525790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94C4F-ACFA-9E4C-A569-2C2EC5B1E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126" y="1850711"/>
            <a:ext cx="4187178" cy="1280890"/>
          </a:xfrm>
        </p:spPr>
        <p:txBody>
          <a:bodyPr>
            <a:normAutofit/>
          </a:bodyPr>
          <a:lstStyle/>
          <a:p>
            <a:r>
              <a:rPr lang="sr-Latn-RS" sz="2800" dirty="0" err="1"/>
              <a:t>The</a:t>
            </a:r>
            <a:r>
              <a:rPr lang="sr-Latn-RS" sz="2800" dirty="0"/>
              <a:t> </a:t>
            </a:r>
            <a:r>
              <a:rPr lang="sr-Latn-RS" sz="2800" dirty="0" err="1"/>
              <a:t>main</a:t>
            </a:r>
            <a:r>
              <a:rPr lang="sr-Latn-RS" sz="2800" dirty="0"/>
              <a:t> </a:t>
            </a:r>
            <a:r>
              <a:rPr lang="sr-Latn-RS" sz="2800" dirty="0" err="1"/>
              <a:t>events</a:t>
            </a:r>
            <a:r>
              <a:rPr lang="sr-Latn-RS" sz="2800" dirty="0"/>
              <a:t> in </a:t>
            </a:r>
            <a:r>
              <a:rPr lang="sr-Latn-RS" sz="2800" dirty="0" err="1"/>
              <a:t>fertilization</a:t>
            </a:r>
            <a:endParaRPr lang="sr-Latn-RS" sz="2800" dirty="0"/>
          </a:p>
        </p:txBody>
      </p:sp>
      <p:pic>
        <p:nvPicPr>
          <p:cNvPr id="7169" name="Picture 1" descr="page91image78230736">
            <a:extLst>
              <a:ext uri="{FF2B5EF4-FFF2-40B4-BE49-F238E27FC236}">
                <a16:creationId xmlns:a16="http://schemas.microsoft.com/office/drawing/2014/main" id="{B4DF42A0-B2A4-0249-89A8-A4D6EACC1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51" y="1"/>
            <a:ext cx="70384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706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0B217-D249-F445-8B95-90B7E0031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PREVENTION OF POLYSPERMY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D8F6F-E5D4-784B-98E4-B2440A66F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When</a:t>
            </a:r>
            <a:r>
              <a:rPr lang="sr-Latn-RS" dirty="0"/>
              <a:t> a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has</a:t>
            </a:r>
            <a:r>
              <a:rPr lang="sr-Latn-RS" dirty="0"/>
              <a:t> </a:t>
            </a:r>
            <a:r>
              <a:rPr lang="sr-Latn-RS" dirty="0" err="1"/>
              <a:t>fused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entry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other</a:t>
            </a:r>
            <a:r>
              <a:rPr lang="sr-Latn-RS" dirty="0"/>
              <a:t> </a:t>
            </a:r>
            <a:r>
              <a:rPr lang="sr-Latn-RS" dirty="0" err="1"/>
              <a:t>spermatozoa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(</a:t>
            </a:r>
            <a:r>
              <a:rPr lang="sr-Latn-RS" dirty="0" err="1"/>
              <a:t>polyspermy</a:t>
            </a:r>
            <a:r>
              <a:rPr lang="sr-Latn-RS" dirty="0"/>
              <a:t>) </a:t>
            </a:r>
            <a:r>
              <a:rPr lang="sr-Latn-RS" dirty="0" err="1"/>
              <a:t>must</a:t>
            </a:r>
            <a:r>
              <a:rPr lang="sr-Latn-RS" dirty="0"/>
              <a:t> be </a:t>
            </a:r>
            <a:r>
              <a:rPr lang="sr-Latn-RS" dirty="0" err="1"/>
              <a:t>prevented</a:t>
            </a:r>
            <a:r>
              <a:rPr lang="sr-Latn-RS" dirty="0"/>
              <a:t>, </a:t>
            </a:r>
            <a:r>
              <a:rPr lang="sr-Latn-RS" dirty="0" err="1"/>
              <a:t>or</a:t>
            </a:r>
            <a:r>
              <a:rPr lang="sr-Latn-RS" dirty="0"/>
              <a:t> </a:t>
            </a:r>
            <a:r>
              <a:rPr lang="sr-Latn-RS" dirty="0" err="1"/>
              <a:t>abnormal</a:t>
            </a:r>
            <a:r>
              <a:rPr lang="sr-Latn-RS" dirty="0"/>
              <a:t> </a:t>
            </a:r>
            <a:r>
              <a:rPr lang="sr-Latn-RS" dirty="0" err="1"/>
              <a:t>development</a:t>
            </a:r>
            <a:r>
              <a:rPr lang="sr-Latn-RS" dirty="0"/>
              <a:t> </a:t>
            </a:r>
            <a:r>
              <a:rPr lang="sr-Latn-RS" dirty="0" err="1"/>
              <a:t>will</a:t>
            </a:r>
            <a:r>
              <a:rPr lang="sr-Latn-RS" dirty="0"/>
              <a:t> </a:t>
            </a:r>
            <a:r>
              <a:rPr lang="sr-Latn-RS" dirty="0" err="1"/>
              <a:t>result</a:t>
            </a:r>
            <a:r>
              <a:rPr lang="sr-Latn-RS" dirty="0"/>
              <a:t>.</a:t>
            </a:r>
          </a:p>
        </p:txBody>
      </p:sp>
      <p:pic>
        <p:nvPicPr>
          <p:cNvPr id="5" name="Picture 2" descr="Image result for images of human fertilisation">
            <a:hlinkClick r:id="rId2"/>
            <a:extLst>
              <a:ext uri="{FF2B5EF4-FFF2-40B4-BE49-F238E27FC236}">
                <a16:creationId xmlns:a16="http://schemas.microsoft.com/office/drawing/2014/main" id="{AC4B76CC-3EF8-484F-B435-7AF1B0E3DA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29" b="11615"/>
          <a:stretch/>
        </p:blipFill>
        <p:spPr bwMode="auto">
          <a:xfrm>
            <a:off x="1917243" y="3790122"/>
            <a:ext cx="2729459" cy="204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olved] The fast block to polyspermy occurs due to the:">
            <a:extLst>
              <a:ext uri="{FF2B5EF4-FFF2-40B4-BE49-F238E27FC236}">
                <a16:creationId xmlns:a16="http://schemas.microsoft.com/office/drawing/2014/main" id="{A69579A0-DC42-BF4E-8A36-9A0F2B677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702" y="3303897"/>
            <a:ext cx="5815806" cy="3554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101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A1A52-D183-D847-939A-DDAF3BCAF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/>
              <a:t>1. </a:t>
            </a:r>
            <a:r>
              <a:rPr lang="sr-Latn-RS" b="1" dirty="0" err="1"/>
              <a:t>The</a:t>
            </a:r>
            <a:r>
              <a:rPr lang="sr-Latn-RS" b="1" dirty="0"/>
              <a:t> </a:t>
            </a:r>
            <a:r>
              <a:rPr lang="sr-Latn-RS" b="1" dirty="0" err="1"/>
              <a:t>fast</a:t>
            </a:r>
            <a:r>
              <a:rPr lang="sr-Latn-RS" b="1" dirty="0"/>
              <a:t> </a:t>
            </a:r>
            <a:r>
              <a:rPr lang="sr-Latn-RS" b="1" dirty="0" err="1"/>
              <a:t>block</a:t>
            </a:r>
            <a:r>
              <a:rPr lang="sr-Latn-RS" b="1" dirty="0"/>
              <a:t> to </a:t>
            </a:r>
            <a:r>
              <a:rPr lang="sr-Latn-RS" b="1" dirty="0" err="1"/>
              <a:t>polyspermy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F3B66-1F22-E14B-8721-5C49BC7D1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err="1"/>
              <a:t>The</a:t>
            </a:r>
            <a:r>
              <a:rPr lang="sr-Latn-RS" b="1" dirty="0"/>
              <a:t> </a:t>
            </a:r>
            <a:r>
              <a:rPr lang="sr-Latn-RS" b="1" dirty="0" err="1"/>
              <a:t>fast</a:t>
            </a:r>
            <a:r>
              <a:rPr lang="sr-Latn-RS" b="1" dirty="0"/>
              <a:t> </a:t>
            </a:r>
            <a:r>
              <a:rPr lang="sr-Latn-RS" b="1" dirty="0" err="1"/>
              <a:t>block</a:t>
            </a:r>
            <a:r>
              <a:rPr lang="sr-Latn-RS" b="1" dirty="0"/>
              <a:t> to </a:t>
            </a:r>
            <a:r>
              <a:rPr lang="sr-Latn-RS" b="1" dirty="0" err="1"/>
              <a:t>polyspermy</a:t>
            </a:r>
            <a:r>
              <a:rPr lang="sr-Latn-RS" b="1" dirty="0"/>
              <a:t>- </a:t>
            </a:r>
            <a:r>
              <a:rPr lang="sr-Latn-RS" dirty="0" err="1"/>
              <a:t>consists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rapid </a:t>
            </a:r>
            <a:r>
              <a:rPr lang="sr-Latn-RS" dirty="0" err="1"/>
              <a:t>electrical</a:t>
            </a:r>
            <a:r>
              <a:rPr lang="sr-Latn-RS" dirty="0"/>
              <a:t> </a:t>
            </a:r>
            <a:r>
              <a:rPr lang="sr-Latn-RS" dirty="0" err="1"/>
              <a:t>depolarization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 </a:t>
            </a:r>
            <a:r>
              <a:rPr lang="sr-Latn-RS" dirty="0" err="1"/>
              <a:t>This</a:t>
            </a:r>
            <a:r>
              <a:rPr lang="sr-Latn-RS" dirty="0"/>
              <a:t> </a:t>
            </a:r>
            <a:r>
              <a:rPr lang="sr-Latn-RS" dirty="0" err="1"/>
              <a:t>change</a:t>
            </a:r>
            <a:r>
              <a:rPr lang="sr-Latn-RS" dirty="0"/>
              <a:t> in membrane </a:t>
            </a:r>
            <a:r>
              <a:rPr lang="sr-Latn-RS" dirty="0" err="1"/>
              <a:t>potential</a:t>
            </a:r>
            <a:r>
              <a:rPr lang="sr-Latn-RS" dirty="0"/>
              <a:t> </a:t>
            </a:r>
            <a:r>
              <a:rPr lang="sr-Latn-RS" dirty="0" err="1"/>
              <a:t>prevents</a:t>
            </a:r>
            <a:r>
              <a:rPr lang="sr-Latn-RS" dirty="0"/>
              <a:t> </a:t>
            </a:r>
            <a:r>
              <a:rPr lang="sr-Latn-RS" dirty="0" err="1"/>
              <a:t>other</a:t>
            </a:r>
            <a:r>
              <a:rPr lang="sr-Latn-RS" dirty="0"/>
              <a:t> </a:t>
            </a:r>
            <a:r>
              <a:rPr lang="sr-Latn-RS" dirty="0" err="1"/>
              <a:t>sperms</a:t>
            </a:r>
            <a:r>
              <a:rPr lang="sr-Latn-RS" dirty="0"/>
              <a:t> from </a:t>
            </a:r>
            <a:r>
              <a:rPr lang="sr-Latn-RS" dirty="0" err="1"/>
              <a:t>adhering</a:t>
            </a:r>
            <a:r>
              <a:rPr lang="sr-Latn-RS" dirty="0"/>
              <a:t> to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 </a:t>
            </a:r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fast</a:t>
            </a:r>
            <a:r>
              <a:rPr lang="sr-Latn-RS" dirty="0"/>
              <a:t> </a:t>
            </a:r>
            <a:r>
              <a:rPr lang="sr-Latn-RS" dirty="0" err="1"/>
              <a:t>block</a:t>
            </a:r>
            <a:r>
              <a:rPr lang="sr-Latn-RS" dirty="0"/>
              <a:t> in </a:t>
            </a:r>
            <a:r>
              <a:rPr lang="sr-Latn-RS" dirty="0" err="1"/>
              <a:t>mammals</a:t>
            </a:r>
            <a:r>
              <a:rPr lang="sr-Latn-RS" dirty="0"/>
              <a:t> </a:t>
            </a:r>
            <a:r>
              <a:rPr lang="sr-Latn-RS" dirty="0" err="1"/>
              <a:t>lasts</a:t>
            </a:r>
            <a:r>
              <a:rPr lang="sr-Latn-RS" dirty="0"/>
              <a:t> </a:t>
            </a:r>
            <a:r>
              <a:rPr lang="sr-Latn-RS" dirty="0" err="1"/>
              <a:t>only</a:t>
            </a:r>
            <a:r>
              <a:rPr lang="sr-Latn-RS" dirty="0"/>
              <a:t> </a:t>
            </a:r>
            <a:r>
              <a:rPr lang="sr-Latn-RS" dirty="0" err="1"/>
              <a:t>several</a:t>
            </a:r>
            <a:r>
              <a:rPr lang="sr-Latn-RS" dirty="0"/>
              <a:t> </a:t>
            </a:r>
            <a:r>
              <a:rPr lang="sr-Latn-RS" dirty="0" err="1"/>
              <a:t>minutes</a:t>
            </a:r>
            <a:r>
              <a:rPr lang="sr-Latn-RS" dirty="0"/>
              <a:t>.</a:t>
            </a:r>
          </a:p>
          <a:p>
            <a:endParaRPr lang="sr-Latn-RS" dirty="0"/>
          </a:p>
        </p:txBody>
      </p:sp>
      <p:pic>
        <p:nvPicPr>
          <p:cNvPr id="4" name="Picture 2" descr="Polyspermy and its Prevention">
            <a:extLst>
              <a:ext uri="{FF2B5EF4-FFF2-40B4-BE49-F238E27FC236}">
                <a16:creationId xmlns:a16="http://schemas.microsoft.com/office/drawing/2014/main" id="{229E926A-EDBA-A841-BF9F-1FB0267D9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295" y="3429000"/>
            <a:ext cx="517100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388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22158-2A10-FD49-8AE7-800D6FBD7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/>
              <a:t>2. </a:t>
            </a:r>
            <a:r>
              <a:rPr lang="sr-Latn-RS" b="1" dirty="0" err="1"/>
              <a:t>Cortical</a:t>
            </a:r>
            <a:r>
              <a:rPr lang="sr-Latn-RS" b="1" dirty="0"/>
              <a:t> </a:t>
            </a:r>
            <a:r>
              <a:rPr lang="sr-Latn-RS" b="1" dirty="0" err="1"/>
              <a:t>reaction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FBAD5-A422-2A42-BEC5-B7942F4FF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5003" y="1537138"/>
            <a:ext cx="6883400" cy="4953000"/>
          </a:xfrm>
        </p:spPr>
        <p:txBody>
          <a:bodyPr>
            <a:normAutofit lnSpcReduction="10000"/>
          </a:bodyPr>
          <a:lstStyle/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contact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ovum</a:t>
            </a:r>
            <a:r>
              <a:rPr lang="sr-Latn-RS" dirty="0"/>
              <a:t> </a:t>
            </a:r>
            <a:r>
              <a:rPr lang="sr-Latn-RS" dirty="0" err="1"/>
              <a:t>causes</a:t>
            </a:r>
            <a:r>
              <a:rPr lang="sr-Latn-RS" dirty="0"/>
              <a:t> a </a:t>
            </a:r>
            <a:r>
              <a:rPr lang="sr-Latn-RS" b="1" dirty="0" err="1"/>
              <a:t>cortical</a:t>
            </a:r>
            <a:r>
              <a:rPr lang="sr-Latn-RS" b="1" dirty="0"/>
              <a:t> </a:t>
            </a:r>
            <a:r>
              <a:rPr lang="sr-Latn-RS" b="1" dirty="0" err="1"/>
              <a:t>reaction</a:t>
            </a:r>
            <a:r>
              <a:rPr lang="sr-Latn-RS" b="1" dirty="0"/>
              <a:t>- a </a:t>
            </a:r>
            <a:r>
              <a:rPr lang="sr-Latn-RS" b="1" dirty="0" err="1"/>
              <a:t>slow</a:t>
            </a:r>
            <a:r>
              <a:rPr lang="sr-Latn-RS" b="1" dirty="0"/>
              <a:t> </a:t>
            </a:r>
            <a:r>
              <a:rPr lang="sr-Latn-RS" b="1" dirty="0" err="1"/>
              <a:t>block</a:t>
            </a:r>
            <a:r>
              <a:rPr lang="sr-Latn-RS" b="1" dirty="0"/>
              <a:t> to </a:t>
            </a:r>
            <a:r>
              <a:rPr lang="sr-Latn-RS" b="1" dirty="0" err="1"/>
              <a:t>polyspermy</a:t>
            </a:r>
            <a:endParaRPr lang="sr-Latn-RS" dirty="0"/>
          </a:p>
          <a:p>
            <a:endParaRPr lang="sr-Latn-RS" dirty="0"/>
          </a:p>
          <a:p>
            <a:r>
              <a:rPr lang="sr-Latn-RS" dirty="0"/>
              <a:t>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cortex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there</a:t>
            </a:r>
            <a:r>
              <a:rPr lang="sr-Latn-RS" dirty="0"/>
              <a:t> are </a:t>
            </a:r>
            <a:r>
              <a:rPr lang="sr-Latn-RS" dirty="0" err="1"/>
              <a:t>large</a:t>
            </a:r>
            <a:r>
              <a:rPr lang="sr-Latn-RS" dirty="0"/>
              <a:t> </a:t>
            </a:r>
            <a:r>
              <a:rPr lang="sr-Latn-RS" dirty="0" err="1"/>
              <a:t>granules</a:t>
            </a:r>
            <a:r>
              <a:rPr lang="sr-Latn-RS" dirty="0"/>
              <a:t>.</a:t>
            </a:r>
          </a:p>
          <a:p>
            <a:r>
              <a:rPr lang="sr-Latn-RS" dirty="0" err="1">
                <a:solidFill>
                  <a:schemeClr val="tx1"/>
                </a:solidFill>
              </a:rPr>
              <a:t>Very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soon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after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sperm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entry</a:t>
            </a:r>
            <a:r>
              <a:rPr lang="sr-Latn-RS" dirty="0">
                <a:solidFill>
                  <a:schemeClr val="tx1"/>
                </a:solidFill>
              </a:rPr>
              <a:t>, </a:t>
            </a:r>
            <a:r>
              <a:rPr lang="sr-Latn-RS" dirty="0" err="1">
                <a:solidFill>
                  <a:schemeClr val="tx1"/>
                </a:solidFill>
              </a:rPr>
              <a:t>succesive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waves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of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Ca</a:t>
            </a:r>
            <a:r>
              <a:rPr lang="sr-Latn-RS" dirty="0">
                <a:solidFill>
                  <a:schemeClr val="tx1"/>
                </a:solidFill>
              </a:rPr>
              <a:t>++ </a:t>
            </a:r>
            <a:r>
              <a:rPr lang="sr-Latn-RS" dirty="0" err="1">
                <a:solidFill>
                  <a:schemeClr val="tx1"/>
                </a:solidFill>
              </a:rPr>
              <a:t>pass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trrough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cytoplasm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of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egg</a:t>
            </a:r>
            <a:r>
              <a:rPr lang="sr-Latn-RS" dirty="0">
                <a:solidFill>
                  <a:schemeClr val="tx1"/>
                </a:solidFill>
              </a:rPr>
              <a:t>. </a:t>
            </a:r>
            <a:r>
              <a:rPr lang="sr-Latn-RS" dirty="0" err="1">
                <a:solidFill>
                  <a:schemeClr val="tx1"/>
                </a:solidFill>
              </a:rPr>
              <a:t>This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causes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cortical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granules</a:t>
            </a:r>
            <a:r>
              <a:rPr lang="sr-Latn-RS" dirty="0">
                <a:solidFill>
                  <a:schemeClr val="tx1"/>
                </a:solidFill>
              </a:rPr>
              <a:t> to </a:t>
            </a:r>
            <a:r>
              <a:rPr lang="sr-Latn-RS" dirty="0" err="1">
                <a:solidFill>
                  <a:schemeClr val="tx1"/>
                </a:solidFill>
              </a:rPr>
              <a:t>fuse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with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plasma</a:t>
            </a:r>
            <a:r>
              <a:rPr lang="sr-Latn-RS" dirty="0">
                <a:solidFill>
                  <a:schemeClr val="tx1"/>
                </a:solidFill>
              </a:rPr>
              <a:t> membrane </a:t>
            </a:r>
            <a:r>
              <a:rPr lang="sr-Latn-RS" dirty="0" err="1">
                <a:solidFill>
                  <a:schemeClr val="tx1"/>
                </a:solidFill>
              </a:rPr>
              <a:t>and</a:t>
            </a:r>
            <a:r>
              <a:rPr lang="sr-Latn-RS" dirty="0">
                <a:solidFill>
                  <a:schemeClr val="tx1"/>
                </a:solidFill>
              </a:rPr>
              <a:t> to </a:t>
            </a:r>
            <a:r>
              <a:rPr lang="sr-Latn-RS" dirty="0" err="1">
                <a:solidFill>
                  <a:schemeClr val="tx1"/>
                </a:solidFill>
              </a:rPr>
              <a:t>release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their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contents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into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perivitelline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space</a:t>
            </a:r>
            <a:r>
              <a:rPr lang="sr-Latn-RS" dirty="0">
                <a:solidFill>
                  <a:schemeClr val="tx1"/>
                </a:solidFill>
              </a:rPr>
              <a:t>. </a:t>
            </a:r>
            <a:r>
              <a:rPr lang="sr-Latn-RS" dirty="0" err="1">
                <a:solidFill>
                  <a:schemeClr val="tx1"/>
                </a:solidFill>
              </a:rPr>
              <a:t>Polysaccharides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released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into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perivitelline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space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become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hydrated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and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swell</a:t>
            </a:r>
            <a:r>
              <a:rPr lang="sr-Latn-RS" dirty="0">
                <a:solidFill>
                  <a:schemeClr val="tx1"/>
                </a:solidFill>
              </a:rPr>
              <a:t>, </a:t>
            </a:r>
            <a:r>
              <a:rPr lang="sr-Latn-RS" dirty="0" err="1">
                <a:solidFill>
                  <a:schemeClr val="tx1"/>
                </a:solidFill>
              </a:rPr>
              <a:t>thus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causing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zona </a:t>
            </a:r>
            <a:r>
              <a:rPr lang="sr-Latn-RS" dirty="0" err="1">
                <a:solidFill>
                  <a:schemeClr val="tx1"/>
                </a:solidFill>
              </a:rPr>
              <a:t>pellucida</a:t>
            </a:r>
            <a:r>
              <a:rPr lang="sr-Latn-RS" dirty="0">
                <a:solidFill>
                  <a:schemeClr val="tx1"/>
                </a:solidFill>
              </a:rPr>
              <a:t> to rise from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surface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of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the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egg</a:t>
            </a:r>
            <a:r>
              <a:rPr lang="sr-Latn-RS" dirty="0">
                <a:solidFill>
                  <a:schemeClr val="tx1"/>
                </a:solidFill>
              </a:rPr>
              <a:t> (</a:t>
            </a:r>
            <a:r>
              <a:rPr lang="sr-Latn-RS" b="1" dirty="0" err="1">
                <a:solidFill>
                  <a:schemeClr val="tx1"/>
                </a:solidFill>
              </a:rPr>
              <a:t>the</a:t>
            </a:r>
            <a:r>
              <a:rPr lang="sr-Latn-RS" b="1" dirty="0">
                <a:solidFill>
                  <a:schemeClr val="tx1"/>
                </a:solidFill>
              </a:rPr>
              <a:t> </a:t>
            </a:r>
            <a:r>
              <a:rPr lang="sr-Latn-RS" b="1" dirty="0" err="1">
                <a:solidFill>
                  <a:schemeClr val="tx1"/>
                </a:solidFill>
              </a:rPr>
              <a:t>fertilization</a:t>
            </a:r>
            <a:r>
              <a:rPr lang="sr-Latn-RS" b="1" dirty="0">
                <a:solidFill>
                  <a:schemeClr val="tx1"/>
                </a:solidFill>
              </a:rPr>
              <a:t> membrane)</a:t>
            </a:r>
            <a:endParaRPr lang="sr-Latn-R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sr-Latn-RS" dirty="0"/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fertilization</a:t>
            </a:r>
            <a:r>
              <a:rPr lang="sr-Latn-RS" dirty="0"/>
              <a:t> membrane </a:t>
            </a:r>
            <a:r>
              <a:rPr lang="sr-Latn-RS" dirty="0" err="1"/>
              <a:t>prevents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</a:t>
            </a:r>
            <a:r>
              <a:rPr lang="sr-Latn-RS" dirty="0" err="1"/>
              <a:t>larger</a:t>
            </a:r>
            <a:r>
              <a:rPr lang="sr-Latn-RS" dirty="0"/>
              <a:t> </a:t>
            </a:r>
            <a:r>
              <a:rPr lang="sr-Latn-RS" dirty="0" err="1"/>
              <a:t>number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sperms</a:t>
            </a:r>
            <a:r>
              <a:rPr lang="sr-Latn-RS" dirty="0"/>
              <a:t>, </a:t>
            </a:r>
            <a:r>
              <a:rPr lang="sr-Latn-RS" dirty="0" err="1"/>
              <a:t>it</a:t>
            </a:r>
            <a:r>
              <a:rPr lang="sr-Latn-RS" dirty="0"/>
              <a:t> is </a:t>
            </a:r>
            <a:r>
              <a:rPr lang="sr-Latn-RS" dirty="0" err="1"/>
              <a:t>formed</a:t>
            </a:r>
            <a:r>
              <a:rPr lang="sr-Latn-RS" dirty="0"/>
              <a:t> </a:t>
            </a:r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first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.</a:t>
            </a:r>
          </a:p>
        </p:txBody>
      </p:sp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id="{47C1C74B-949F-5A4C-AF12-CA617FF88E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" t="13333" r="3269" b="4100"/>
          <a:stretch/>
        </p:blipFill>
        <p:spPr bwMode="auto">
          <a:xfrm>
            <a:off x="8513380" y="2409779"/>
            <a:ext cx="3678620" cy="283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197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6AC61-B66A-1E44-8428-69C3CA67C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/>
              <a:t>3. Zona </a:t>
            </a:r>
            <a:r>
              <a:rPr lang="sr-Latn-RS" b="1" dirty="0" err="1"/>
              <a:t>reaction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CD2AD-FCEC-514B-9410-4E285DF8D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secretory</a:t>
            </a:r>
            <a:r>
              <a:rPr lang="sr-Latn-RS" dirty="0"/>
              <a:t> </a:t>
            </a:r>
            <a:r>
              <a:rPr lang="sr-Latn-RS" dirty="0" err="1"/>
              <a:t>products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cortical</a:t>
            </a:r>
            <a:r>
              <a:rPr lang="sr-Latn-RS" dirty="0"/>
              <a:t> </a:t>
            </a:r>
            <a:r>
              <a:rPr lang="sr-Latn-RS" dirty="0" err="1"/>
              <a:t>granules</a:t>
            </a:r>
            <a:r>
              <a:rPr lang="sr-Latn-RS" dirty="0"/>
              <a:t> </a:t>
            </a:r>
            <a:r>
              <a:rPr lang="sr-Latn-RS" dirty="0" err="1"/>
              <a:t>hydrolyze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recepotor</a:t>
            </a:r>
            <a:r>
              <a:rPr lang="sr-Latn-RS" dirty="0"/>
              <a:t> </a:t>
            </a:r>
            <a:r>
              <a:rPr lang="sr-Latn-RS" dirty="0" err="1"/>
              <a:t>molecules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zona, </a:t>
            </a:r>
          </a:p>
          <a:p>
            <a:r>
              <a:rPr lang="sr-Latn-RS" dirty="0" err="1"/>
              <a:t>This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 </a:t>
            </a:r>
            <a:r>
              <a:rPr lang="sr-Latn-RS" dirty="0" err="1"/>
              <a:t>eliminates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ability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to </a:t>
            </a:r>
            <a:r>
              <a:rPr lang="sr-Latn-RS" dirty="0" err="1"/>
              <a:t>adhere</a:t>
            </a:r>
            <a:r>
              <a:rPr lang="sr-Latn-RS" dirty="0"/>
              <a:t> to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penetrate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zona.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become</a:t>
            </a:r>
            <a:r>
              <a:rPr lang="sr-Latn-RS" dirty="0"/>
              <a:t> </a:t>
            </a:r>
            <a:r>
              <a:rPr lang="sr-Latn-RS" dirty="0" err="1"/>
              <a:t>refractory</a:t>
            </a:r>
            <a:r>
              <a:rPr lang="sr-Latn-RS" dirty="0"/>
              <a:t> to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other</a:t>
            </a:r>
            <a:r>
              <a:rPr lang="sr-Latn-RS" dirty="0"/>
              <a:t> </a:t>
            </a:r>
            <a:r>
              <a:rPr lang="sr-Latn-RS" dirty="0" err="1"/>
              <a:t>sperms</a:t>
            </a:r>
            <a:endParaRPr lang="sr-Latn-RS" dirty="0"/>
          </a:p>
        </p:txBody>
      </p:sp>
      <p:pic>
        <p:nvPicPr>
          <p:cNvPr id="6146" name="Picture 2" descr="Human Fertilisation | BioNinja">
            <a:extLst>
              <a:ext uri="{FF2B5EF4-FFF2-40B4-BE49-F238E27FC236}">
                <a16:creationId xmlns:a16="http://schemas.microsoft.com/office/drawing/2014/main" id="{CA85E145-D5E0-4F49-94AD-A8A18DB85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535222"/>
            <a:ext cx="5564188" cy="321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78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CF855-AE52-3046-8C03-C084B8BDF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25CC93-1922-694D-9F88-39E74A758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098" name="Picture 2" descr="The mechanisms of prevention against polyspermy. Upon fertilization... |  Download Scientific Diagram">
            <a:extLst>
              <a:ext uri="{FF2B5EF4-FFF2-40B4-BE49-F238E27FC236}">
                <a16:creationId xmlns:a16="http://schemas.microsoft.com/office/drawing/2014/main" id="{0AEE3A4E-3FD3-9B45-ABA4-AACCB4D7C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573310"/>
            <a:ext cx="8915400" cy="601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401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85E6B-4BF5-E247-B998-170985249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871C3-0593-7940-AFBB-0D47F2CF0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err="1"/>
              <a:t>Polyspermia</a:t>
            </a:r>
            <a:r>
              <a:rPr lang="sr-Latn-RS" dirty="0"/>
              <a:t> -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</a:t>
            </a:r>
            <a:r>
              <a:rPr lang="sr-Latn-RS" dirty="0" err="1"/>
              <a:t>large</a:t>
            </a:r>
            <a:r>
              <a:rPr lang="sr-Latn-RS" dirty="0"/>
              <a:t> </a:t>
            </a:r>
            <a:r>
              <a:rPr lang="sr-Latn-RS" dirty="0" err="1"/>
              <a:t>number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sperms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oocyte</a:t>
            </a:r>
            <a:r>
              <a:rPr lang="sr-Latn-RS" dirty="0"/>
              <a:t>, but </a:t>
            </a:r>
            <a:r>
              <a:rPr lang="sr-Latn-RS" dirty="0" err="1"/>
              <a:t>only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pronucleus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one </a:t>
            </a:r>
            <a:r>
              <a:rPr lang="sr-Latn-RS" dirty="0" err="1"/>
              <a:t>joins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pronucleus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oocyte</a:t>
            </a:r>
            <a:r>
              <a:rPr lang="sr-Latn-RS" dirty="0"/>
              <a:t>.</a:t>
            </a:r>
          </a:p>
          <a:p>
            <a:r>
              <a:rPr lang="sr-Latn-RS" dirty="0"/>
              <a:t>In </a:t>
            </a:r>
            <a:r>
              <a:rPr lang="sr-Latn-RS" dirty="0" err="1"/>
              <a:t>monospermic</a:t>
            </a:r>
            <a:r>
              <a:rPr lang="sr-Latn-RS" dirty="0"/>
              <a:t> </a:t>
            </a:r>
            <a:r>
              <a:rPr lang="sr-Latn-RS" dirty="0" err="1"/>
              <a:t>organisms</a:t>
            </a:r>
            <a:r>
              <a:rPr lang="sr-Latn-RS" dirty="0"/>
              <a:t>, </a:t>
            </a:r>
            <a:r>
              <a:rPr lang="sr-Latn-RS" dirty="0" err="1"/>
              <a:t>polyspermy</a:t>
            </a:r>
            <a:r>
              <a:rPr lang="sr-Latn-RS" dirty="0"/>
              <a:t> </a:t>
            </a:r>
            <a:r>
              <a:rPr lang="sr-Latn-RS" dirty="0" err="1"/>
              <a:t>leads</a:t>
            </a:r>
            <a:r>
              <a:rPr lang="sr-Latn-RS" dirty="0"/>
              <a:t> to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destruction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r>
              <a:rPr lang="sr-Latn-RS" dirty="0"/>
              <a:t>.</a:t>
            </a:r>
          </a:p>
          <a:p>
            <a:endParaRPr lang="sr-Latn-RS" dirty="0"/>
          </a:p>
          <a:p>
            <a:r>
              <a:rPr lang="sr-Latn-RS" b="1" dirty="0" err="1"/>
              <a:t>Parthenogenesis</a:t>
            </a:r>
            <a:r>
              <a:rPr lang="sr-Latn-RS" dirty="0"/>
              <a:t> -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development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organism</a:t>
            </a:r>
            <a:r>
              <a:rPr lang="sr-Latn-RS" dirty="0"/>
              <a:t> from </a:t>
            </a:r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r>
              <a:rPr lang="sr-Latn-RS" dirty="0"/>
              <a:t> </a:t>
            </a:r>
            <a:r>
              <a:rPr lang="sr-Latn-RS" dirty="0" err="1"/>
              <a:t>without</a:t>
            </a:r>
            <a:r>
              <a:rPr lang="sr-Latn-RS" dirty="0"/>
              <a:t> </a:t>
            </a:r>
            <a:r>
              <a:rPr lang="sr-Latn-RS" dirty="0" err="1"/>
              <a:t>fertilization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a </a:t>
            </a:r>
            <a:r>
              <a:rPr lang="sr-Latn-RS" dirty="0" err="1"/>
              <a:t>gamete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opposite</a:t>
            </a:r>
            <a:r>
              <a:rPr lang="sr-Latn-RS" dirty="0"/>
              <a:t> </a:t>
            </a:r>
            <a:r>
              <a:rPr lang="sr-Latn-RS" dirty="0" err="1"/>
              <a:t>sex</a:t>
            </a:r>
            <a:r>
              <a:rPr lang="sr-Latn-RS" dirty="0"/>
              <a:t>.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offspring</a:t>
            </a:r>
            <a:r>
              <a:rPr lang="sr-Latn-RS" dirty="0"/>
              <a:t>, </a:t>
            </a:r>
            <a:r>
              <a:rPr lang="sr-Latn-RS" dirty="0" err="1"/>
              <a:t>both</a:t>
            </a:r>
            <a:r>
              <a:rPr lang="sr-Latn-RS" dirty="0"/>
              <a:t> </a:t>
            </a:r>
            <a:r>
              <a:rPr lang="sr-Latn-RS" dirty="0" err="1"/>
              <a:t>genomes</a:t>
            </a:r>
            <a:r>
              <a:rPr lang="sr-Latn-RS" dirty="0"/>
              <a:t> </a:t>
            </a:r>
            <a:r>
              <a:rPr lang="sr-Latn-RS" dirty="0" err="1"/>
              <a:t>come</a:t>
            </a:r>
            <a:r>
              <a:rPr lang="sr-Latn-RS" dirty="0"/>
              <a:t> from one </a:t>
            </a:r>
            <a:r>
              <a:rPr lang="sr-Latn-RS" dirty="0" err="1"/>
              <a:t>parent</a:t>
            </a:r>
            <a:r>
              <a:rPr lang="sr-Latn-RS" dirty="0"/>
              <a:t>.</a:t>
            </a:r>
          </a:p>
          <a:p>
            <a:r>
              <a:rPr lang="sr-Latn-RS" dirty="0"/>
              <a:t>In </a:t>
            </a:r>
            <a:r>
              <a:rPr lang="sr-Latn-RS" dirty="0" err="1"/>
              <a:t>humans</a:t>
            </a:r>
            <a:r>
              <a:rPr lang="sr-Latn-RS" dirty="0"/>
              <a:t>, </a:t>
            </a:r>
            <a:r>
              <a:rPr lang="sr-Latn-RS" dirty="0" err="1"/>
              <a:t>parthenogenesis</a:t>
            </a:r>
            <a:r>
              <a:rPr lang="sr-Latn-RS" dirty="0"/>
              <a:t> is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result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error</a:t>
            </a:r>
            <a:r>
              <a:rPr lang="sr-Latn-RS" dirty="0"/>
              <a:t> in </a:t>
            </a:r>
            <a:r>
              <a:rPr lang="sr-Latn-RS" dirty="0" err="1"/>
              <a:t>meiosis</a:t>
            </a:r>
            <a:r>
              <a:rPr lang="sr-Latn-RS" dirty="0"/>
              <a:t> </a:t>
            </a:r>
            <a:r>
              <a:rPr lang="sr-Latn-RS" dirty="0" err="1"/>
              <a:t>or</a:t>
            </a:r>
            <a:r>
              <a:rPr lang="sr-Latn-RS" dirty="0"/>
              <a:t> </a:t>
            </a:r>
            <a:r>
              <a:rPr lang="sr-Latn-RS" dirty="0" err="1"/>
              <a:t>occurs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duplication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</a:t>
            </a:r>
            <a:r>
              <a:rPr lang="sr-Latn-RS" dirty="0" err="1"/>
              <a:t>haploid</a:t>
            </a:r>
            <a:r>
              <a:rPr lang="sr-Latn-RS" dirty="0"/>
              <a:t> </a:t>
            </a:r>
            <a:r>
              <a:rPr lang="sr-Latn-RS" dirty="0" err="1"/>
              <a:t>oocyte</a:t>
            </a:r>
            <a:r>
              <a:rPr lang="sr-Latn-R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42086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44806-C771-FD41-A442-53AF36B51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2706910"/>
            <a:ext cx="8911687" cy="1280890"/>
          </a:xfrm>
        </p:spPr>
        <p:txBody>
          <a:bodyPr/>
          <a:lstStyle/>
          <a:p>
            <a:r>
              <a:rPr lang="sr-Latn-RS" b="1" dirty="0" err="1"/>
              <a:t>Decondensation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the</a:t>
            </a:r>
            <a:r>
              <a:rPr lang="sr-Latn-RS" b="1" dirty="0"/>
              <a:t> </a:t>
            </a:r>
            <a:r>
              <a:rPr lang="sr-Latn-RS" b="1" dirty="0" err="1"/>
              <a:t>sperm</a:t>
            </a:r>
            <a:r>
              <a:rPr lang="sr-Latn-RS" b="1" dirty="0"/>
              <a:t> </a:t>
            </a:r>
            <a:r>
              <a:rPr lang="sr-Latn-RS" b="1" dirty="0" err="1"/>
              <a:t>nucleus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E7585-E692-BA41-BCC2-4158F15F0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3733800"/>
            <a:ext cx="8915400" cy="3149600"/>
          </a:xfrm>
        </p:spPr>
        <p:txBody>
          <a:bodyPr/>
          <a:lstStyle/>
          <a:p>
            <a:r>
              <a:rPr lang="sr-Latn-RS" dirty="0"/>
              <a:t>In </a:t>
            </a:r>
            <a:r>
              <a:rPr lang="sr-Latn-RS" dirty="0" err="1"/>
              <a:t>the</a:t>
            </a:r>
            <a:r>
              <a:rPr lang="sr-Latn-RS" dirty="0"/>
              <a:t> mature </a:t>
            </a:r>
            <a:r>
              <a:rPr lang="sr-Latn-RS" dirty="0" err="1"/>
              <a:t>sperm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nuclear</a:t>
            </a:r>
            <a:r>
              <a:rPr lang="sr-Latn-RS" dirty="0"/>
              <a:t> </a:t>
            </a:r>
            <a:r>
              <a:rPr lang="sr-Latn-RS" dirty="0" err="1"/>
              <a:t>chromatin</a:t>
            </a:r>
            <a:r>
              <a:rPr lang="sr-Latn-RS" dirty="0"/>
              <a:t> is </a:t>
            </a:r>
            <a:r>
              <a:rPr lang="sr-Latn-RS" dirty="0" err="1"/>
              <a:t>very</a:t>
            </a:r>
            <a:r>
              <a:rPr lang="sr-Latn-RS" dirty="0"/>
              <a:t> </a:t>
            </a:r>
            <a:r>
              <a:rPr lang="sr-Latn-RS" dirty="0" err="1"/>
              <a:t>tightly</a:t>
            </a:r>
            <a:r>
              <a:rPr lang="sr-Latn-RS" dirty="0"/>
              <a:t> </a:t>
            </a:r>
            <a:r>
              <a:rPr lang="sr-Latn-RS" dirty="0" err="1"/>
              <a:t>packed</a:t>
            </a:r>
            <a:r>
              <a:rPr lang="sr-Latn-RS" dirty="0"/>
              <a:t>.</a:t>
            </a:r>
          </a:p>
          <a:p>
            <a:r>
              <a:rPr lang="sr-Latn-RS" dirty="0" err="1"/>
              <a:t>Shortly</a:t>
            </a:r>
            <a:r>
              <a:rPr lang="sr-Latn-RS" dirty="0"/>
              <a:t> </a:t>
            </a:r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thwe</a:t>
            </a:r>
            <a:r>
              <a:rPr lang="sr-Latn-RS" dirty="0"/>
              <a:t> </a:t>
            </a:r>
            <a:r>
              <a:rPr lang="sr-Latn-RS" dirty="0" err="1"/>
              <a:t>head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enters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cytoplasm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chromatin</a:t>
            </a:r>
            <a:r>
              <a:rPr lang="sr-Latn-RS" dirty="0"/>
              <a:t> </a:t>
            </a:r>
            <a:r>
              <a:rPr lang="sr-Latn-RS" dirty="0" err="1"/>
              <a:t>begins</a:t>
            </a:r>
            <a:r>
              <a:rPr lang="sr-Latn-RS" dirty="0"/>
              <a:t> to </a:t>
            </a:r>
            <a:r>
              <a:rPr lang="sr-Latn-RS" dirty="0" err="1"/>
              <a:t>spread</a:t>
            </a:r>
            <a:r>
              <a:rPr lang="sr-Latn-RS" dirty="0"/>
              <a:t> </a:t>
            </a:r>
            <a:r>
              <a:rPr lang="sr-Latn-RS" dirty="0" err="1"/>
              <a:t>out</a:t>
            </a:r>
            <a:r>
              <a:rPr lang="sr-Latn-RS" dirty="0"/>
              <a:t> </a:t>
            </a:r>
            <a:r>
              <a:rPr lang="sr-Latn-RS" dirty="0" err="1"/>
              <a:t>within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nucleus</a:t>
            </a:r>
            <a:r>
              <a:rPr lang="sr-Latn-RS" dirty="0"/>
              <a:t> (</a:t>
            </a:r>
            <a:r>
              <a:rPr lang="sr-Latn-RS" dirty="0" err="1"/>
              <a:t>now</a:t>
            </a:r>
            <a:r>
              <a:rPr lang="sr-Latn-RS" dirty="0"/>
              <a:t> </a:t>
            </a:r>
            <a:r>
              <a:rPr lang="sr-Latn-RS" dirty="0" err="1"/>
              <a:t>called</a:t>
            </a:r>
            <a:r>
              <a:rPr lang="sr-Latn-RS" dirty="0"/>
              <a:t> a </a:t>
            </a:r>
            <a:r>
              <a:rPr lang="sr-Latn-RS" b="1" dirty="0" err="1"/>
              <a:t>pronucleus</a:t>
            </a:r>
            <a:r>
              <a:rPr lang="sr-Latn-RS" dirty="0"/>
              <a:t>).</a:t>
            </a:r>
          </a:p>
          <a:p>
            <a:r>
              <a:rPr lang="sr-Latn-RS" dirty="0" err="1"/>
              <a:t>During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period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pronuclear</a:t>
            </a:r>
            <a:r>
              <a:rPr lang="sr-Latn-RS" dirty="0"/>
              <a:t> </a:t>
            </a:r>
            <a:r>
              <a:rPr lang="sr-Latn-RS" dirty="0" err="1"/>
              <a:t>formation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genetic</a:t>
            </a:r>
            <a:r>
              <a:rPr lang="sr-Latn-RS" dirty="0"/>
              <a:t> </a:t>
            </a:r>
            <a:r>
              <a:rPr lang="sr-Latn-RS" dirty="0" err="1"/>
              <a:t>material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male </a:t>
            </a:r>
            <a:r>
              <a:rPr lang="sr-Latn-RS" dirty="0" err="1"/>
              <a:t>pronucleus</a:t>
            </a:r>
            <a:r>
              <a:rPr lang="sr-Latn-RS" dirty="0"/>
              <a:t> </a:t>
            </a:r>
            <a:r>
              <a:rPr lang="sr-Latn-RS" dirty="0" err="1"/>
              <a:t>become</a:t>
            </a:r>
            <a:r>
              <a:rPr lang="sr-Latn-RS" dirty="0"/>
              <a:t> </a:t>
            </a:r>
            <a:r>
              <a:rPr lang="sr-Latn-RS" dirty="0" err="1"/>
              <a:t>demethylated</a:t>
            </a:r>
            <a:r>
              <a:rPr lang="sr-Latn-RS" dirty="0"/>
              <a:t>, </a:t>
            </a:r>
            <a:r>
              <a:rPr lang="sr-Latn-RS" dirty="0" err="1"/>
              <a:t>whereas</a:t>
            </a:r>
            <a:r>
              <a:rPr lang="sr-Latn-RS" dirty="0"/>
              <a:t> </a:t>
            </a:r>
            <a:r>
              <a:rPr lang="sr-Latn-RS" dirty="0" err="1"/>
              <a:t>metylation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female</a:t>
            </a:r>
            <a:r>
              <a:rPr lang="sr-Latn-RS" dirty="0"/>
              <a:t> </a:t>
            </a:r>
            <a:r>
              <a:rPr lang="sr-Latn-RS" dirty="0" err="1"/>
              <a:t>genome</a:t>
            </a:r>
            <a:r>
              <a:rPr lang="sr-Latn-RS" dirty="0"/>
              <a:t> is </a:t>
            </a:r>
            <a:r>
              <a:rPr lang="sr-Latn-RS" dirty="0" err="1"/>
              <a:t>maintained</a:t>
            </a:r>
            <a:r>
              <a:rPr lang="sr-Latn-RS" dirty="0"/>
              <a:t>.</a:t>
            </a:r>
          </a:p>
          <a:p>
            <a:endParaRPr lang="sr-Latn-R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3272464-611D-B248-9D75-36CD490A0459}"/>
              </a:ext>
            </a:extLst>
          </p:cNvPr>
          <p:cNvSpPr txBox="1">
            <a:spLocks/>
          </p:cNvSpPr>
          <p:nvPr/>
        </p:nvSpPr>
        <p:spPr>
          <a:xfrm>
            <a:off x="2592925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Latn-RS" b="1" dirty="0" err="1"/>
              <a:t>Metabolic</a:t>
            </a:r>
            <a:r>
              <a:rPr lang="sr-Latn-RS" b="1" dirty="0"/>
              <a:t> </a:t>
            </a:r>
            <a:r>
              <a:rPr lang="sr-Latn-RS" b="1" dirty="0" err="1"/>
              <a:t>activation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the</a:t>
            </a:r>
            <a:r>
              <a:rPr lang="sr-Latn-RS" b="1" dirty="0"/>
              <a:t> </a:t>
            </a:r>
            <a:r>
              <a:rPr lang="sr-Latn-RS" b="1" dirty="0" err="1"/>
              <a:t>egg</a:t>
            </a:r>
            <a:endParaRPr lang="sr-Latn-R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DAD992F-98C7-4B42-BD99-EBD3CA7A9476}"/>
              </a:ext>
            </a:extLst>
          </p:cNvPr>
          <p:cNvSpPr txBox="1">
            <a:spLocks/>
          </p:cNvSpPr>
          <p:nvPr/>
        </p:nvSpPr>
        <p:spPr>
          <a:xfrm>
            <a:off x="2233612" y="1340755"/>
            <a:ext cx="8915400" cy="1061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stimulates</a:t>
            </a:r>
            <a:r>
              <a:rPr lang="sr-Latn-RS" dirty="0"/>
              <a:t> a rapid </a:t>
            </a:r>
            <a:r>
              <a:rPr lang="sr-Latn-RS" dirty="0" err="1"/>
              <a:t>intensificatiof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metabolism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8954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9F304-5752-8F4A-95DB-F0F6702A0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Fertilization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C7D85-959D-434A-A364-4F2099DF1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Fertilization</a:t>
            </a:r>
            <a:r>
              <a:rPr lang="sr-Latn-RS" dirty="0"/>
              <a:t> is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process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joining</a:t>
            </a:r>
            <a:r>
              <a:rPr lang="sr-Latn-RS" dirty="0"/>
              <a:t> male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female</a:t>
            </a:r>
            <a:r>
              <a:rPr lang="sr-Latn-RS" dirty="0"/>
              <a:t> </a:t>
            </a:r>
            <a:r>
              <a:rPr lang="sr-Latn-RS" dirty="0" err="1"/>
              <a:t>gametes</a:t>
            </a:r>
            <a:r>
              <a:rPr lang="sr-Latn-RS" dirty="0"/>
              <a:t>.</a:t>
            </a:r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fusion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gametes</a:t>
            </a:r>
            <a:r>
              <a:rPr lang="sr-Latn-RS" dirty="0"/>
              <a:t> </a:t>
            </a:r>
            <a:r>
              <a:rPr lang="sr-Latn-RS" dirty="0" err="1"/>
              <a:t>creates</a:t>
            </a:r>
            <a:r>
              <a:rPr lang="sr-Latn-RS" dirty="0"/>
              <a:t> a </a:t>
            </a:r>
            <a:r>
              <a:rPr lang="sr-Latn-RS" dirty="0" err="1"/>
              <a:t>fertilized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r>
              <a:rPr lang="sr-Latn-RS" dirty="0"/>
              <a:t>- </a:t>
            </a:r>
            <a:r>
              <a:rPr lang="sr-Latn-RS" dirty="0" err="1"/>
              <a:t>zygote</a:t>
            </a:r>
            <a:r>
              <a:rPr lang="sr-Latn-RS" dirty="0"/>
              <a:t>.</a:t>
            </a:r>
          </a:p>
          <a:p>
            <a:endParaRPr lang="sr-Latn-RS" dirty="0"/>
          </a:p>
        </p:txBody>
      </p:sp>
      <p:pic>
        <p:nvPicPr>
          <p:cNvPr id="4" name="Picture 2" descr="Image result for fertility of gametes images">
            <a:hlinkClick r:id="rId2"/>
            <a:extLst>
              <a:ext uri="{FF2B5EF4-FFF2-40B4-BE49-F238E27FC236}">
                <a16:creationId xmlns:a16="http://schemas.microsoft.com/office/drawing/2014/main" id="{1AFF034E-48E3-4243-AE4D-5752980F9D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912" y="3843337"/>
            <a:ext cx="35909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Related image">
            <a:hlinkClick r:id="rId4"/>
            <a:extLst>
              <a:ext uri="{FF2B5EF4-FFF2-40B4-BE49-F238E27FC236}">
                <a16:creationId xmlns:a16="http://schemas.microsoft.com/office/drawing/2014/main" id="{B5F7FB0A-A220-E04A-86ED-289568E5F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882" y="3429000"/>
            <a:ext cx="320558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354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545B3-EA8B-5347-ACEA-CFFE42CB1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1" y="624110"/>
            <a:ext cx="9752012" cy="1280890"/>
          </a:xfrm>
        </p:spPr>
        <p:txBody>
          <a:bodyPr>
            <a:normAutofit fontScale="90000"/>
          </a:bodyPr>
          <a:lstStyle/>
          <a:p>
            <a:r>
              <a:rPr lang="sr-Latn-RS" b="1" dirty="0" err="1"/>
              <a:t>Completion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meiosis</a:t>
            </a:r>
            <a:r>
              <a:rPr lang="sr-Latn-RS" b="1" dirty="0"/>
              <a:t> </a:t>
            </a:r>
            <a:r>
              <a:rPr lang="sr-Latn-RS" b="1" dirty="0" err="1"/>
              <a:t>and</a:t>
            </a:r>
            <a:r>
              <a:rPr lang="sr-Latn-RS" b="1" dirty="0"/>
              <a:t> </a:t>
            </a:r>
            <a:r>
              <a:rPr lang="sr-Latn-RS" b="1" dirty="0" err="1"/>
              <a:t>the</a:t>
            </a:r>
            <a:r>
              <a:rPr lang="sr-Latn-RS" b="1" dirty="0"/>
              <a:t> </a:t>
            </a:r>
            <a:r>
              <a:rPr lang="sr-Latn-RS" b="1" dirty="0" err="1"/>
              <a:t>development</a:t>
            </a:r>
            <a:r>
              <a:rPr lang="sr-Latn-RS" b="1" dirty="0"/>
              <a:t> </a:t>
            </a:r>
            <a:r>
              <a:rPr lang="sr-Latn-RS" b="1" dirty="0" err="1"/>
              <a:t>and</a:t>
            </a:r>
            <a:r>
              <a:rPr lang="sr-Latn-RS" b="1" dirty="0"/>
              <a:t> </a:t>
            </a:r>
            <a:r>
              <a:rPr lang="sr-Latn-RS" b="1" dirty="0" err="1"/>
              <a:t>fusion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male </a:t>
            </a:r>
            <a:r>
              <a:rPr lang="sr-Latn-RS" b="1" dirty="0" err="1"/>
              <a:t>and</a:t>
            </a:r>
            <a:r>
              <a:rPr lang="sr-Latn-RS" b="1" dirty="0"/>
              <a:t> </a:t>
            </a:r>
            <a:r>
              <a:rPr lang="sr-Latn-RS" b="1" dirty="0" err="1"/>
              <a:t>female</a:t>
            </a:r>
            <a:r>
              <a:rPr lang="sr-Latn-RS" b="1" dirty="0"/>
              <a:t> </a:t>
            </a:r>
            <a:r>
              <a:rPr lang="sr-Latn-RS" b="1" dirty="0" err="1"/>
              <a:t>pronuclei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C5D5A-4D49-5B40-B4CA-A8122A115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nucleus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, </a:t>
            </a:r>
            <a:r>
              <a:rPr lang="sr-Latn-RS" dirty="0" err="1"/>
              <a:t>which</a:t>
            </a:r>
            <a:r>
              <a:rPr lang="sr-Latn-RS" dirty="0"/>
              <a:t> had </a:t>
            </a:r>
            <a:r>
              <a:rPr lang="sr-Latn-RS" dirty="0" err="1"/>
              <a:t>been</a:t>
            </a:r>
            <a:r>
              <a:rPr lang="sr-Latn-RS" dirty="0"/>
              <a:t> </a:t>
            </a:r>
            <a:r>
              <a:rPr lang="sr-Latn-RS" dirty="0" err="1"/>
              <a:t>arrested</a:t>
            </a:r>
            <a:r>
              <a:rPr lang="sr-Latn-RS" dirty="0"/>
              <a:t> in </a:t>
            </a:r>
            <a:r>
              <a:rPr lang="sr-Latn-RS" dirty="0" err="1"/>
              <a:t>metaphase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second</a:t>
            </a:r>
            <a:r>
              <a:rPr lang="sr-Latn-RS" dirty="0"/>
              <a:t> </a:t>
            </a:r>
            <a:r>
              <a:rPr lang="sr-Latn-RS" dirty="0" err="1"/>
              <a:t>meiotic</a:t>
            </a:r>
            <a:r>
              <a:rPr lang="sr-Latn-RS" dirty="0"/>
              <a:t> </a:t>
            </a:r>
            <a:r>
              <a:rPr lang="sr-Latn-RS" dirty="0" err="1"/>
              <a:t>division</a:t>
            </a:r>
            <a:r>
              <a:rPr lang="sr-Latn-RS" dirty="0"/>
              <a:t>, </a:t>
            </a:r>
            <a:r>
              <a:rPr lang="sr-Latn-RS" dirty="0" err="1"/>
              <a:t>completes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last </a:t>
            </a:r>
            <a:r>
              <a:rPr lang="sr-Latn-RS" dirty="0" err="1"/>
              <a:t>division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release</a:t>
            </a:r>
            <a:r>
              <a:rPr lang="sr-Latn-RS" dirty="0"/>
              <a:t> a </a:t>
            </a:r>
            <a:r>
              <a:rPr lang="sr-Latn-RS" dirty="0" err="1"/>
              <a:t>second</a:t>
            </a:r>
            <a:r>
              <a:rPr lang="sr-Latn-RS" dirty="0"/>
              <a:t> </a:t>
            </a:r>
            <a:r>
              <a:rPr lang="sr-Latn-RS" dirty="0" err="1"/>
              <a:t>polar</a:t>
            </a:r>
            <a:r>
              <a:rPr lang="sr-Latn-RS" dirty="0"/>
              <a:t> </a:t>
            </a:r>
            <a:r>
              <a:rPr lang="sr-Latn-RS" dirty="0" err="1"/>
              <a:t>body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perivitelline</a:t>
            </a:r>
            <a:r>
              <a:rPr lang="sr-Latn-RS" dirty="0"/>
              <a:t> </a:t>
            </a:r>
            <a:r>
              <a:rPr lang="sr-Latn-RS" dirty="0" err="1"/>
              <a:t>space</a:t>
            </a:r>
            <a:r>
              <a:rPr lang="sr-Latn-RS" dirty="0"/>
              <a:t>.</a:t>
            </a:r>
          </a:p>
        </p:txBody>
      </p:sp>
      <p:pic>
        <p:nvPicPr>
          <p:cNvPr id="7169" name="Picture 1" descr="page95image11160416">
            <a:extLst>
              <a:ext uri="{FF2B5EF4-FFF2-40B4-BE49-F238E27FC236}">
                <a16:creationId xmlns:a16="http://schemas.microsoft.com/office/drawing/2014/main" id="{55062BA9-D302-AB4A-BD36-98EB5A6803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950" y="3648667"/>
            <a:ext cx="5937250" cy="258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2934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5116B-C2E7-DA4C-93F2-EA83119AA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err="1"/>
              <a:t>Zygote</a:t>
            </a:r>
            <a:r>
              <a:rPr lang="sr-Latn-RS" b="1" dirty="0"/>
              <a:t> </a:t>
            </a:r>
            <a:r>
              <a:rPr lang="sr-Latn-RS" b="1" dirty="0" err="1"/>
              <a:t>formation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C9D7F-EB95-704B-972A-FF16E84E34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Apronuclear</a:t>
            </a:r>
            <a:r>
              <a:rPr lang="sr-Latn-RS" dirty="0"/>
              <a:t> membrane </a:t>
            </a:r>
            <a:r>
              <a:rPr lang="sr-Latn-RS" dirty="0" err="1"/>
              <a:t>forms</a:t>
            </a:r>
            <a:r>
              <a:rPr lang="sr-Latn-RS" dirty="0"/>
              <a:t> </a:t>
            </a:r>
            <a:r>
              <a:rPr lang="sr-Latn-RS" dirty="0" err="1"/>
              <a:t>around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female</a:t>
            </a:r>
            <a:r>
              <a:rPr lang="sr-Latn-RS" dirty="0"/>
              <a:t> </a:t>
            </a:r>
            <a:r>
              <a:rPr lang="sr-Latn-RS" dirty="0" err="1"/>
              <a:t>chromosomal</a:t>
            </a:r>
            <a:r>
              <a:rPr lang="sr-Latn-RS" dirty="0"/>
              <a:t> </a:t>
            </a:r>
            <a:r>
              <a:rPr lang="sr-Latn-RS" dirty="0" err="1"/>
              <a:t>material</a:t>
            </a:r>
            <a:r>
              <a:rPr lang="sr-Latn-RS" dirty="0"/>
              <a:t>. </a:t>
            </a:r>
          </a:p>
          <a:p>
            <a:r>
              <a:rPr lang="sr-Latn-RS" dirty="0" err="1"/>
              <a:t>Pronuclei</a:t>
            </a:r>
            <a:r>
              <a:rPr lang="sr-Latn-RS" dirty="0"/>
              <a:t> </a:t>
            </a:r>
            <a:r>
              <a:rPr lang="sr-Latn-RS" dirty="0" err="1"/>
              <a:t>appear</a:t>
            </a:r>
            <a:r>
              <a:rPr lang="sr-Latn-RS" dirty="0"/>
              <a:t> 6 to 8 </a:t>
            </a:r>
            <a:r>
              <a:rPr lang="sr-Latn-RS" dirty="0" err="1"/>
              <a:t>hours</a:t>
            </a:r>
            <a:r>
              <a:rPr lang="sr-Latn-RS" dirty="0"/>
              <a:t> </a:t>
            </a:r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they</a:t>
            </a:r>
            <a:r>
              <a:rPr lang="sr-Latn-RS" dirty="0"/>
              <a:t> </a:t>
            </a:r>
            <a:r>
              <a:rPr lang="sr-Latn-RS" dirty="0" err="1"/>
              <a:t>persist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about</a:t>
            </a:r>
            <a:r>
              <a:rPr lang="sr-Latn-RS" dirty="0"/>
              <a:t> 10 to 12 </a:t>
            </a:r>
            <a:r>
              <a:rPr lang="sr-Latn-RS" dirty="0" err="1"/>
              <a:t>hours</a:t>
            </a:r>
            <a:r>
              <a:rPr lang="sr-Latn-RS" dirty="0"/>
              <a:t>. </a:t>
            </a:r>
          </a:p>
          <a:p>
            <a:r>
              <a:rPr lang="sr-Latn-RS" dirty="0"/>
              <a:t>DNA </a:t>
            </a:r>
            <a:r>
              <a:rPr lang="sr-Latn-RS" dirty="0" err="1"/>
              <a:t>replication</a:t>
            </a:r>
            <a:r>
              <a:rPr lang="sr-Latn-RS" dirty="0"/>
              <a:t> </a:t>
            </a:r>
            <a:r>
              <a:rPr lang="sr-Latn-RS" dirty="0" err="1"/>
              <a:t>occurs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developong</a:t>
            </a:r>
            <a:r>
              <a:rPr lang="sr-Latn-RS" dirty="0"/>
              <a:t> </a:t>
            </a:r>
            <a:r>
              <a:rPr lang="sr-Latn-RS" dirty="0" err="1"/>
              <a:t>haploid</a:t>
            </a:r>
            <a:r>
              <a:rPr lang="sr-Latn-RS" dirty="0"/>
              <a:t> </a:t>
            </a:r>
            <a:r>
              <a:rPr lang="sr-Latn-RS" dirty="0" err="1"/>
              <a:t>pronuclei</a:t>
            </a:r>
            <a:r>
              <a:rPr lang="sr-Latn-RS" dirty="0"/>
              <a:t>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each</a:t>
            </a:r>
            <a:r>
              <a:rPr lang="sr-Latn-RS" dirty="0"/>
              <a:t> </a:t>
            </a:r>
            <a:r>
              <a:rPr lang="sr-Latn-RS" dirty="0" err="1"/>
              <a:t>chromosome</a:t>
            </a:r>
            <a:r>
              <a:rPr lang="sr-Latn-RS" dirty="0"/>
              <a:t> </a:t>
            </a:r>
            <a:r>
              <a:rPr lang="sr-Latn-RS" dirty="0" err="1"/>
              <a:t>forms</a:t>
            </a:r>
            <a:r>
              <a:rPr lang="sr-Latn-RS" dirty="0"/>
              <a:t> </a:t>
            </a:r>
            <a:r>
              <a:rPr lang="sr-Latn-RS" dirty="0" err="1"/>
              <a:t>two</a:t>
            </a:r>
            <a:r>
              <a:rPr lang="sr-Latn-RS" dirty="0"/>
              <a:t> </a:t>
            </a:r>
            <a:r>
              <a:rPr lang="sr-Latn-RS" dirty="0" err="1"/>
              <a:t>chromatides</a:t>
            </a:r>
            <a:r>
              <a:rPr lang="sr-Latn-RS" dirty="0"/>
              <a:t>.</a:t>
            </a:r>
          </a:p>
          <a:p>
            <a:r>
              <a:rPr lang="sr-Latn-RS" dirty="0" err="1"/>
              <a:t>When</a:t>
            </a:r>
            <a:r>
              <a:rPr lang="sr-Latn-RS" dirty="0"/>
              <a:t> male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female</a:t>
            </a:r>
            <a:r>
              <a:rPr lang="sr-Latn-RS" dirty="0"/>
              <a:t> </a:t>
            </a:r>
            <a:r>
              <a:rPr lang="sr-Latn-RS" dirty="0" err="1"/>
              <a:t>pronuclei</a:t>
            </a:r>
            <a:r>
              <a:rPr lang="sr-Latn-RS" dirty="0"/>
              <a:t> </a:t>
            </a:r>
            <a:r>
              <a:rPr lang="sr-Latn-RS" dirty="0" err="1"/>
              <a:t>come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contact</a:t>
            </a:r>
            <a:r>
              <a:rPr lang="sr-Latn-RS" dirty="0"/>
              <a:t>, </a:t>
            </a:r>
            <a:r>
              <a:rPr lang="sr-Latn-RS" dirty="0" err="1"/>
              <a:t>their</a:t>
            </a:r>
            <a:r>
              <a:rPr lang="sr-Latn-RS" dirty="0"/>
              <a:t> </a:t>
            </a:r>
            <a:r>
              <a:rPr lang="sr-Latn-RS" dirty="0" err="1"/>
              <a:t>membranes</a:t>
            </a:r>
            <a:r>
              <a:rPr lang="sr-Latn-RS" dirty="0"/>
              <a:t> </a:t>
            </a:r>
            <a:r>
              <a:rPr lang="sr-Latn-RS" dirty="0" err="1"/>
              <a:t>break</a:t>
            </a:r>
            <a:r>
              <a:rPr lang="sr-Latn-RS" dirty="0"/>
              <a:t> </a:t>
            </a:r>
            <a:r>
              <a:rPr lang="sr-Latn-RS" dirty="0" err="1"/>
              <a:t>down</a:t>
            </a:r>
            <a:r>
              <a:rPr lang="sr-Latn-RS" dirty="0"/>
              <a:t>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chromosomes</a:t>
            </a:r>
            <a:r>
              <a:rPr lang="sr-Latn-RS" dirty="0"/>
              <a:t> </a:t>
            </a:r>
            <a:r>
              <a:rPr lang="sr-Latn-RS" dirty="0" err="1"/>
              <a:t>intemingle</a:t>
            </a:r>
            <a:r>
              <a:rPr lang="sr-Latn-RS" dirty="0"/>
              <a:t>.</a:t>
            </a:r>
          </a:p>
          <a:p>
            <a:r>
              <a:rPr lang="sr-Latn-RS" dirty="0" err="1"/>
              <a:t>Chromosomes</a:t>
            </a:r>
            <a:r>
              <a:rPr lang="sr-Latn-RS" dirty="0"/>
              <a:t> </a:t>
            </a:r>
            <a:r>
              <a:rPr lang="sr-Latn-RS" dirty="0" err="1"/>
              <a:t>quickly</a:t>
            </a:r>
            <a:r>
              <a:rPr lang="sr-Latn-RS" dirty="0"/>
              <a:t> </a:t>
            </a:r>
            <a:r>
              <a:rPr lang="sr-Latn-RS" dirty="0" err="1"/>
              <a:t>become</a:t>
            </a:r>
            <a:r>
              <a:rPr lang="sr-Latn-RS" dirty="0"/>
              <a:t> </a:t>
            </a:r>
            <a:r>
              <a:rPr lang="sr-Latn-RS" dirty="0" err="1"/>
              <a:t>organized</a:t>
            </a:r>
            <a:r>
              <a:rPr lang="sr-Latn-RS" dirty="0"/>
              <a:t> </a:t>
            </a:r>
            <a:r>
              <a:rPr lang="sr-Latn-RS" dirty="0" err="1"/>
              <a:t>around</a:t>
            </a:r>
            <a:r>
              <a:rPr lang="sr-Latn-RS" dirty="0"/>
              <a:t> a </a:t>
            </a:r>
            <a:r>
              <a:rPr lang="sr-Latn-RS" dirty="0" err="1"/>
              <a:t>mitotic</a:t>
            </a:r>
            <a:r>
              <a:rPr lang="sr-Latn-RS" dirty="0"/>
              <a:t> </a:t>
            </a:r>
            <a:r>
              <a:rPr lang="sr-Latn-RS" dirty="0" err="1"/>
              <a:t>spindle</a:t>
            </a:r>
            <a:r>
              <a:rPr lang="sr-Latn-RS" dirty="0"/>
              <a:t>, in </a:t>
            </a:r>
            <a:r>
              <a:rPr lang="sr-Latn-RS" dirty="0" err="1"/>
              <a:t>preparation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ordinary</a:t>
            </a:r>
            <a:r>
              <a:rPr lang="sr-Latn-RS" dirty="0"/>
              <a:t> </a:t>
            </a:r>
            <a:r>
              <a:rPr lang="sr-Latn-RS" dirty="0" err="1"/>
              <a:t>mitotic</a:t>
            </a:r>
            <a:r>
              <a:rPr lang="sr-Latn-RS" dirty="0"/>
              <a:t> </a:t>
            </a:r>
            <a:r>
              <a:rPr lang="sr-Latn-RS" dirty="0" err="1"/>
              <a:t>division</a:t>
            </a:r>
            <a:r>
              <a:rPr lang="sr-Latn-RS" dirty="0"/>
              <a:t>.</a:t>
            </a:r>
          </a:p>
          <a:p>
            <a:r>
              <a:rPr lang="sr-Latn-RS" dirty="0"/>
              <a:t>At </a:t>
            </a:r>
            <a:r>
              <a:rPr lang="sr-Latn-RS" dirty="0" err="1"/>
              <a:t>this</a:t>
            </a:r>
            <a:r>
              <a:rPr lang="sr-Latn-RS" dirty="0"/>
              <a:t> </a:t>
            </a:r>
            <a:r>
              <a:rPr lang="sr-Latn-RS" dirty="0" err="1"/>
              <a:t>point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process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fertilization</a:t>
            </a:r>
            <a:r>
              <a:rPr lang="sr-Latn-RS" dirty="0"/>
              <a:t> is </a:t>
            </a:r>
            <a:r>
              <a:rPr lang="sr-Latn-RS" dirty="0" err="1"/>
              <a:t>complete</a:t>
            </a:r>
            <a:r>
              <a:rPr lang="sr-Latn-RS" dirty="0"/>
              <a:t>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fertilized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is </a:t>
            </a:r>
            <a:r>
              <a:rPr lang="sr-Latn-RS" dirty="0" err="1"/>
              <a:t>called</a:t>
            </a:r>
            <a:r>
              <a:rPr lang="sr-Latn-RS" dirty="0"/>
              <a:t> a </a:t>
            </a:r>
            <a:r>
              <a:rPr lang="sr-Latn-RS" b="1" dirty="0" err="1"/>
              <a:t>zygote</a:t>
            </a:r>
            <a:r>
              <a:rPr lang="sr-Latn-RS" dirty="0"/>
              <a:t>.</a:t>
            </a:r>
          </a:p>
        </p:txBody>
      </p:sp>
      <p:pic>
        <p:nvPicPr>
          <p:cNvPr id="8194" name="Picture 2" descr="Reproduction in Animals Chapter Notes | Science Class 8 PDF Download">
            <a:extLst>
              <a:ext uri="{FF2B5EF4-FFF2-40B4-BE49-F238E27FC236}">
                <a16:creationId xmlns:a16="http://schemas.microsoft.com/office/drawing/2014/main" id="{A665F679-4952-5B49-AC65-C960B444F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1900" y="0"/>
            <a:ext cx="3340100" cy="192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0970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9B1FD-661F-A241-844E-0E6889A6F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What</a:t>
            </a:r>
            <a:r>
              <a:rPr lang="sr-Latn-RS" dirty="0"/>
              <a:t> is </a:t>
            </a:r>
            <a:r>
              <a:rPr lang="sr-Latn-RS" dirty="0" err="1"/>
              <a:t>accomplished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fertilization</a:t>
            </a:r>
            <a:r>
              <a:rPr lang="sr-Latn-RS" dirty="0"/>
              <a:t>?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BA44B-10A9-724E-87AB-66C66D7ED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1831" y="1796529"/>
            <a:ext cx="9632781" cy="4448182"/>
          </a:xfrm>
        </p:spPr>
        <p:txBody>
          <a:bodyPr>
            <a:normAutofit/>
          </a:bodyPr>
          <a:lstStyle/>
          <a:p>
            <a:r>
              <a:rPr lang="sr-Latn-RS" dirty="0"/>
              <a:t>1. </a:t>
            </a:r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stimulates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to </a:t>
            </a:r>
            <a:r>
              <a:rPr lang="sr-Latn-RS" b="1" dirty="0" err="1"/>
              <a:t>complete</a:t>
            </a:r>
            <a:r>
              <a:rPr lang="sr-Latn-RS" b="1" dirty="0"/>
              <a:t> </a:t>
            </a:r>
            <a:r>
              <a:rPr lang="sr-Latn-RS" b="1" dirty="0" err="1"/>
              <a:t>the</a:t>
            </a:r>
            <a:r>
              <a:rPr lang="sr-Latn-RS" b="1" dirty="0"/>
              <a:t> </a:t>
            </a:r>
            <a:r>
              <a:rPr lang="sr-Latn-RS" b="1" dirty="0" err="1"/>
              <a:t>second</a:t>
            </a:r>
            <a:r>
              <a:rPr lang="sr-Latn-RS" b="1" dirty="0"/>
              <a:t> </a:t>
            </a:r>
            <a:r>
              <a:rPr lang="sr-Latn-RS" b="1" dirty="0" err="1"/>
              <a:t>meiotic</a:t>
            </a:r>
            <a:r>
              <a:rPr lang="sr-Latn-RS" b="1" dirty="0"/>
              <a:t> </a:t>
            </a:r>
            <a:r>
              <a:rPr lang="sr-Latn-RS" b="1" dirty="0" err="1"/>
              <a:t>division</a:t>
            </a:r>
            <a:endParaRPr lang="sr-Latn-RS" b="1" dirty="0"/>
          </a:p>
          <a:p>
            <a:r>
              <a:rPr lang="sr-Latn-RS" dirty="0"/>
              <a:t>2. </a:t>
            </a:r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restores</a:t>
            </a:r>
            <a:r>
              <a:rPr lang="sr-Latn-RS" dirty="0"/>
              <a:t> to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b="1" dirty="0" err="1"/>
              <a:t>zygote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normal</a:t>
            </a:r>
            <a:r>
              <a:rPr lang="sr-Latn-RS" dirty="0"/>
              <a:t> </a:t>
            </a:r>
            <a:r>
              <a:rPr lang="sr-Latn-RS" dirty="0" err="1"/>
              <a:t>diploid</a:t>
            </a:r>
            <a:r>
              <a:rPr lang="sr-Latn-RS" dirty="0"/>
              <a:t> </a:t>
            </a:r>
            <a:r>
              <a:rPr lang="sr-Latn-RS" dirty="0" err="1"/>
              <a:t>number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chrosomes</a:t>
            </a:r>
            <a:r>
              <a:rPr lang="sr-Latn-RS" dirty="0"/>
              <a:t> (46 in </a:t>
            </a:r>
            <a:r>
              <a:rPr lang="sr-Latn-RS" dirty="0" err="1"/>
              <a:t>humans</a:t>
            </a:r>
            <a:r>
              <a:rPr lang="sr-Latn-RS" dirty="0"/>
              <a:t>)</a:t>
            </a:r>
          </a:p>
          <a:p>
            <a:r>
              <a:rPr lang="sr-Latn-RS" dirty="0"/>
              <a:t>3.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b="1" dirty="0" err="1"/>
              <a:t>genetic</a:t>
            </a:r>
            <a:r>
              <a:rPr lang="sr-Latn-RS" b="1" dirty="0"/>
              <a:t> </a:t>
            </a:r>
            <a:r>
              <a:rPr lang="sr-Latn-RS" b="1" dirty="0" err="1"/>
              <a:t>sex</a:t>
            </a:r>
            <a:r>
              <a:rPr lang="sr-Latn-RS" b="1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future </a:t>
            </a:r>
            <a:r>
              <a:rPr lang="sr-Latn-RS" dirty="0" err="1"/>
              <a:t>embryo</a:t>
            </a:r>
            <a:r>
              <a:rPr lang="sr-Latn-RS" dirty="0"/>
              <a:t> is </a:t>
            </a:r>
            <a:r>
              <a:rPr lang="sr-Latn-RS" dirty="0" err="1"/>
              <a:t>determined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chromosomal</a:t>
            </a:r>
            <a:r>
              <a:rPr lang="sr-Latn-RS" dirty="0"/>
              <a:t> </a:t>
            </a:r>
            <a:r>
              <a:rPr lang="sr-Latn-RS" dirty="0" err="1"/>
              <a:t>complement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(</a:t>
            </a:r>
            <a:r>
              <a:rPr lang="sr-Latn-RS" dirty="0" err="1"/>
              <a:t>if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contains</a:t>
            </a:r>
            <a:r>
              <a:rPr lang="sr-Latn-RS" dirty="0"/>
              <a:t> 22 </a:t>
            </a:r>
            <a:r>
              <a:rPr lang="sr-Latn-RS" dirty="0" err="1"/>
              <a:t>autosomes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an</a:t>
            </a:r>
            <a:r>
              <a:rPr lang="sr-Latn-RS" dirty="0"/>
              <a:t> X </a:t>
            </a:r>
            <a:r>
              <a:rPr lang="sr-Latn-RS" dirty="0" err="1"/>
              <a:t>chromosome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embryo</a:t>
            </a:r>
            <a:r>
              <a:rPr lang="sr-Latn-RS" dirty="0"/>
              <a:t> is a </a:t>
            </a:r>
            <a:r>
              <a:rPr lang="sr-Latn-RS" dirty="0" err="1"/>
              <a:t>genetic</a:t>
            </a:r>
            <a:r>
              <a:rPr lang="sr-Latn-RS" dirty="0"/>
              <a:t> </a:t>
            </a:r>
            <a:r>
              <a:rPr lang="sr-Latn-RS" dirty="0" err="1"/>
              <a:t>female</a:t>
            </a:r>
            <a:r>
              <a:rPr lang="sr-Latn-RS" dirty="0"/>
              <a:t>,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if</a:t>
            </a:r>
            <a:r>
              <a:rPr lang="sr-Latn-RS" dirty="0"/>
              <a:t> </a:t>
            </a:r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contains</a:t>
            </a:r>
            <a:r>
              <a:rPr lang="sr-Latn-RS" dirty="0"/>
              <a:t> 22 </a:t>
            </a:r>
            <a:r>
              <a:rPr lang="sr-Latn-RS" dirty="0" err="1"/>
              <a:t>autosomes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a </a:t>
            </a:r>
            <a:r>
              <a:rPr lang="sr-Latn-RS" dirty="0" err="1"/>
              <a:t>Y</a:t>
            </a:r>
            <a:r>
              <a:rPr lang="sr-Latn-RS" dirty="0"/>
              <a:t> </a:t>
            </a:r>
            <a:r>
              <a:rPr lang="sr-Latn-RS" dirty="0" err="1"/>
              <a:t>chromosome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embryo</a:t>
            </a:r>
            <a:r>
              <a:rPr lang="sr-Latn-RS" dirty="0"/>
              <a:t> is a male)</a:t>
            </a:r>
          </a:p>
          <a:p>
            <a:r>
              <a:rPr lang="sr-Latn-RS" dirty="0"/>
              <a:t>4. </a:t>
            </a:r>
            <a:r>
              <a:rPr lang="sr-Latn-RS" dirty="0" err="1"/>
              <a:t>Through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mingling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maternal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paternal</a:t>
            </a:r>
            <a:r>
              <a:rPr lang="sr-Latn-RS" dirty="0"/>
              <a:t> </a:t>
            </a:r>
            <a:r>
              <a:rPr lang="sr-Latn-RS" dirty="0" err="1"/>
              <a:t>chromosomes</a:t>
            </a:r>
            <a:r>
              <a:rPr lang="sr-Latn-RS" dirty="0"/>
              <a:t>,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zygote</a:t>
            </a:r>
            <a:r>
              <a:rPr lang="sr-Latn-RS" dirty="0"/>
              <a:t> is a </a:t>
            </a:r>
            <a:r>
              <a:rPr lang="sr-Latn-RS" b="1" dirty="0" err="1"/>
              <a:t>genetically</a:t>
            </a:r>
            <a:r>
              <a:rPr lang="sr-Latn-RS" b="1" dirty="0"/>
              <a:t> </a:t>
            </a:r>
            <a:r>
              <a:rPr lang="sr-Latn-RS" b="1" dirty="0" err="1"/>
              <a:t>unique</a:t>
            </a:r>
            <a:r>
              <a:rPr lang="sr-Latn-RS" b="1" dirty="0"/>
              <a:t> </a:t>
            </a:r>
            <a:r>
              <a:rPr lang="sr-Latn-RS" b="1" dirty="0" err="1"/>
              <a:t>product</a:t>
            </a:r>
            <a:r>
              <a:rPr lang="sr-Latn-RS" b="1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chromosomal</a:t>
            </a:r>
            <a:r>
              <a:rPr lang="sr-Latn-RS" dirty="0"/>
              <a:t> </a:t>
            </a:r>
            <a:r>
              <a:rPr lang="sr-Latn-RS" dirty="0" err="1"/>
              <a:t>reassortment</a:t>
            </a:r>
            <a:r>
              <a:rPr lang="sr-Latn-RS" dirty="0"/>
              <a:t>, </a:t>
            </a:r>
            <a:r>
              <a:rPr lang="sr-Latn-RS" dirty="0" err="1"/>
              <a:t>which</a:t>
            </a:r>
            <a:r>
              <a:rPr lang="sr-Latn-RS" dirty="0"/>
              <a:t> is </a:t>
            </a:r>
            <a:r>
              <a:rPr lang="sr-Latn-RS" dirty="0" err="1"/>
              <a:t>importnat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viability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any</a:t>
            </a:r>
            <a:r>
              <a:rPr lang="sr-Latn-RS" dirty="0"/>
              <a:t> </a:t>
            </a:r>
            <a:r>
              <a:rPr lang="sr-Latn-RS" dirty="0" err="1"/>
              <a:t>species</a:t>
            </a:r>
            <a:r>
              <a:rPr lang="sr-Latn-RS" dirty="0"/>
              <a:t>.</a:t>
            </a:r>
          </a:p>
          <a:p>
            <a:r>
              <a:rPr lang="sr-Latn-RS" dirty="0"/>
              <a:t>5.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process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fertilization</a:t>
            </a:r>
            <a:r>
              <a:rPr lang="sr-Latn-RS" dirty="0"/>
              <a:t> </a:t>
            </a:r>
            <a:r>
              <a:rPr lang="sr-Latn-RS" dirty="0" err="1"/>
              <a:t>causes</a:t>
            </a:r>
            <a:r>
              <a:rPr lang="sr-Latn-RS" dirty="0"/>
              <a:t> </a:t>
            </a:r>
            <a:r>
              <a:rPr lang="sr-Latn-RS" dirty="0" err="1"/>
              <a:t>metabolic</a:t>
            </a:r>
            <a:r>
              <a:rPr lang="sr-Latn-RS" dirty="0"/>
              <a:t> </a:t>
            </a:r>
            <a:r>
              <a:rPr lang="sr-Latn-RS" dirty="0" err="1"/>
              <a:t>activation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, </a:t>
            </a:r>
            <a:r>
              <a:rPr lang="sr-Latn-RS" dirty="0" err="1"/>
              <a:t>which</a:t>
            </a:r>
            <a:r>
              <a:rPr lang="sr-Latn-RS" dirty="0"/>
              <a:t> is </a:t>
            </a:r>
            <a:r>
              <a:rPr lang="sr-Latn-RS" dirty="0" err="1"/>
              <a:t>necessary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cleavage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subsequent</a:t>
            </a:r>
            <a:r>
              <a:rPr lang="sr-Latn-RS" dirty="0"/>
              <a:t> </a:t>
            </a:r>
            <a:r>
              <a:rPr lang="sr-Latn-RS" b="1" dirty="0" err="1"/>
              <a:t>embryonic</a:t>
            </a:r>
            <a:r>
              <a:rPr lang="sr-Latn-RS" b="1" dirty="0"/>
              <a:t> </a:t>
            </a:r>
            <a:r>
              <a:rPr lang="sr-Latn-RS" b="1" dirty="0" err="1"/>
              <a:t>development</a:t>
            </a:r>
            <a:r>
              <a:rPr lang="sr-Latn-RS" b="1" dirty="0"/>
              <a:t> </a:t>
            </a:r>
            <a:r>
              <a:rPr lang="sr-Latn-RS" dirty="0"/>
              <a:t>to </a:t>
            </a:r>
            <a:r>
              <a:rPr lang="sr-Latn-RS" dirty="0" err="1"/>
              <a:t>occur</a:t>
            </a:r>
            <a:r>
              <a:rPr lang="sr-Latn-R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6820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054E1-D745-7B4A-869D-B1C1FE4C7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Fertilization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84246-39FB-CC4B-8C75-2BE9353E0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31818"/>
            <a:ext cx="8915400" cy="3777622"/>
          </a:xfrm>
        </p:spPr>
        <p:txBody>
          <a:bodyPr/>
          <a:lstStyle/>
          <a:p>
            <a:r>
              <a:rPr lang="sr-Latn-RS" dirty="0" err="1"/>
              <a:t>Fertilization</a:t>
            </a:r>
            <a:r>
              <a:rPr lang="sr-Latn-RS" dirty="0"/>
              <a:t> Is a </a:t>
            </a:r>
            <a:r>
              <a:rPr lang="sr-Latn-RS" dirty="0" err="1"/>
              <a:t>series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processes</a:t>
            </a:r>
            <a:r>
              <a:rPr lang="sr-Latn-RS" dirty="0"/>
              <a:t> </a:t>
            </a:r>
            <a:r>
              <a:rPr lang="sr-Latn-RS" dirty="0" err="1"/>
              <a:t>rather</a:t>
            </a:r>
            <a:r>
              <a:rPr lang="sr-Latn-RS" dirty="0"/>
              <a:t> </a:t>
            </a:r>
            <a:r>
              <a:rPr lang="sr-Latn-RS" dirty="0" err="1"/>
              <a:t>than</a:t>
            </a:r>
            <a:r>
              <a:rPr lang="sr-Latn-RS" dirty="0"/>
              <a:t> a single </a:t>
            </a:r>
            <a:r>
              <a:rPr lang="sr-Latn-RS" dirty="0" err="1"/>
              <a:t>event</a:t>
            </a:r>
            <a:r>
              <a:rPr lang="sr-Latn-RS" dirty="0"/>
              <a:t>.</a:t>
            </a:r>
          </a:p>
          <a:p>
            <a:r>
              <a:rPr lang="sr-Latn-RS" dirty="0" err="1"/>
              <a:t>These</a:t>
            </a:r>
            <a:r>
              <a:rPr lang="sr-Latn-RS" dirty="0"/>
              <a:t> </a:t>
            </a:r>
            <a:r>
              <a:rPr lang="sr-Latn-RS" dirty="0" err="1"/>
              <a:t>processes</a:t>
            </a:r>
            <a:r>
              <a:rPr lang="sr-Latn-RS" dirty="0"/>
              <a:t> </a:t>
            </a:r>
            <a:r>
              <a:rPr lang="sr-Latn-RS" dirty="0" err="1"/>
              <a:t>begin</a:t>
            </a:r>
            <a:r>
              <a:rPr lang="sr-Latn-RS" dirty="0"/>
              <a:t> </a:t>
            </a:r>
            <a:r>
              <a:rPr lang="sr-Latn-RS" dirty="0" err="1"/>
              <a:t>when</a:t>
            </a:r>
            <a:r>
              <a:rPr lang="sr-Latn-RS" dirty="0"/>
              <a:t> </a:t>
            </a:r>
            <a:r>
              <a:rPr lang="sr-Latn-RS" dirty="0" err="1"/>
              <a:t>spermatozoa</a:t>
            </a:r>
            <a:r>
              <a:rPr lang="sr-Latn-RS" dirty="0"/>
              <a:t> start to </a:t>
            </a:r>
            <a:r>
              <a:rPr lang="sr-Latn-RS" dirty="0" err="1"/>
              <a:t>penetrate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corona</a:t>
            </a:r>
            <a:r>
              <a:rPr lang="sr-Latn-RS" dirty="0"/>
              <a:t> </a:t>
            </a:r>
            <a:r>
              <a:rPr lang="sr-Latn-RS" dirty="0" err="1"/>
              <a:t>radiata</a:t>
            </a:r>
            <a:r>
              <a:rPr lang="sr-Latn-RS" dirty="0"/>
              <a:t> </a:t>
            </a:r>
            <a:r>
              <a:rPr lang="sr-Latn-RS" dirty="0" err="1"/>
              <a:t>that</a:t>
            </a:r>
            <a:r>
              <a:rPr lang="sr-Latn-RS" dirty="0"/>
              <a:t> </a:t>
            </a:r>
            <a:r>
              <a:rPr lang="sr-Latn-RS" dirty="0" err="1"/>
              <a:t>surrounds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end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mixing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maternal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paternal</a:t>
            </a:r>
            <a:r>
              <a:rPr lang="sr-Latn-RS" dirty="0"/>
              <a:t> </a:t>
            </a:r>
            <a:r>
              <a:rPr lang="sr-Latn-RS" dirty="0" err="1"/>
              <a:t>chromosomes</a:t>
            </a:r>
            <a:r>
              <a:rPr lang="sr-Latn-RS" dirty="0"/>
              <a:t> </a:t>
            </a:r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spermatozoon</a:t>
            </a:r>
            <a:r>
              <a:rPr lang="sr-Latn-RS" dirty="0"/>
              <a:t> </a:t>
            </a:r>
            <a:r>
              <a:rPr lang="sr-Latn-RS" dirty="0" err="1"/>
              <a:t>has</a:t>
            </a:r>
            <a:r>
              <a:rPr lang="sr-Latn-RS" dirty="0"/>
              <a:t> </a:t>
            </a:r>
            <a:r>
              <a:rPr lang="sr-Latn-RS" dirty="0" err="1"/>
              <a:t>entered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.</a:t>
            </a:r>
          </a:p>
        </p:txBody>
      </p:sp>
      <p:pic>
        <p:nvPicPr>
          <p:cNvPr id="1026" name="Picture 2" descr="Fertilization - Pregnancy and Development">
            <a:extLst>
              <a:ext uri="{FF2B5EF4-FFF2-40B4-BE49-F238E27FC236}">
                <a16:creationId xmlns:a16="http://schemas.microsoft.com/office/drawing/2014/main" id="{30A6D539-DCBF-1540-93E0-2F4587DD70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92"/>
          <a:stretch/>
        </p:blipFill>
        <p:spPr bwMode="auto">
          <a:xfrm>
            <a:off x="3739429" y="3401638"/>
            <a:ext cx="5863359" cy="346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62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B184F-AEBB-874A-A1B6-F0E440AE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Main</a:t>
            </a:r>
            <a:r>
              <a:rPr lang="sr-Latn-RS" dirty="0"/>
              <a:t> </a:t>
            </a:r>
            <a:r>
              <a:rPr lang="sr-Latn-RS" dirty="0" err="1"/>
              <a:t>processes</a:t>
            </a:r>
            <a:r>
              <a:rPr lang="sr-Latn-RS" dirty="0"/>
              <a:t> in </a:t>
            </a:r>
            <a:r>
              <a:rPr lang="sr-Latn-RS" dirty="0" err="1"/>
              <a:t>fertilization</a:t>
            </a:r>
            <a:r>
              <a:rPr lang="sr-Latn-RS" dirty="0"/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3A59B-0C26-6249-8767-A04830E75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9618" y="2216727"/>
            <a:ext cx="5128780" cy="3777622"/>
          </a:xfrm>
        </p:spPr>
        <p:txBody>
          <a:bodyPr/>
          <a:lstStyle/>
          <a:p>
            <a:r>
              <a:rPr lang="sr-Latn-RS" dirty="0"/>
              <a:t>1.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activation</a:t>
            </a:r>
            <a:endParaRPr lang="sr-Latn-RS" dirty="0"/>
          </a:p>
          <a:p>
            <a:r>
              <a:rPr lang="sr-Latn-RS" dirty="0"/>
              <a:t>2. </a:t>
            </a:r>
            <a:r>
              <a:rPr lang="sr-Latn-RS" dirty="0" err="1"/>
              <a:t>cortical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endParaRPr lang="sr-Latn-RS" dirty="0"/>
          </a:p>
          <a:p>
            <a:r>
              <a:rPr lang="sr-Latn-RS" dirty="0"/>
              <a:t>3. </a:t>
            </a:r>
            <a:r>
              <a:rPr lang="sr-Latn-RS" dirty="0" err="1"/>
              <a:t>fusion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pronucleus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gametes</a:t>
            </a:r>
            <a:r>
              <a:rPr lang="sr-Latn-RS" dirty="0"/>
              <a:t> (</a:t>
            </a:r>
            <a:r>
              <a:rPr lang="sr-Latn-RS" dirty="0" err="1"/>
              <a:t>combination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hereditary</a:t>
            </a:r>
            <a:r>
              <a:rPr lang="sr-Latn-RS" dirty="0"/>
              <a:t> </a:t>
            </a:r>
            <a:r>
              <a:rPr lang="sr-Latn-RS" dirty="0" err="1"/>
              <a:t>factors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parents</a:t>
            </a:r>
            <a:r>
              <a:rPr lang="sr-Latn-RS" dirty="0"/>
              <a:t> – </a:t>
            </a:r>
            <a:r>
              <a:rPr lang="sr-Latn-RS" dirty="0" err="1"/>
              <a:t>amphimixis</a:t>
            </a:r>
            <a:r>
              <a:rPr lang="sr-Latn-RS" dirty="0"/>
              <a:t>)</a:t>
            </a:r>
          </a:p>
        </p:txBody>
      </p:sp>
      <p:pic>
        <p:nvPicPr>
          <p:cNvPr id="4" name="Picture 2" descr="What is an Acrosome? - Definition from FertilitySmarts">
            <a:extLst>
              <a:ext uri="{FF2B5EF4-FFF2-40B4-BE49-F238E27FC236}">
                <a16:creationId xmlns:a16="http://schemas.microsoft.com/office/drawing/2014/main" id="{C3104F4E-A2A3-154B-AF90-55AF553A3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604" y="1759527"/>
            <a:ext cx="4826942" cy="400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255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AF6F3-2FA9-2245-BF12-F01E5D786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err="1"/>
              <a:t>Penetration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corona</a:t>
            </a:r>
            <a:r>
              <a:rPr lang="sr-Latn-RS" b="1" dirty="0"/>
              <a:t> </a:t>
            </a:r>
            <a:r>
              <a:rPr lang="sr-Latn-RS" b="1" dirty="0" err="1"/>
              <a:t>radiata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A9B80-BEE4-2840-B3B6-D62069400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1068" y="2200589"/>
            <a:ext cx="4725988" cy="3777622"/>
          </a:xfrm>
        </p:spPr>
        <p:txBody>
          <a:bodyPr>
            <a:normAutofit/>
          </a:bodyPr>
          <a:lstStyle/>
          <a:p>
            <a:r>
              <a:rPr lang="sr-Latn-RS" sz="2000" dirty="0" err="1"/>
              <a:t>When</a:t>
            </a:r>
            <a:r>
              <a:rPr lang="sr-Latn-RS" sz="2000" dirty="0"/>
              <a:t> </a:t>
            </a:r>
            <a:r>
              <a:rPr lang="sr-Latn-RS" sz="2000" dirty="0" err="1"/>
              <a:t>the</a:t>
            </a:r>
            <a:r>
              <a:rPr lang="sr-Latn-RS" sz="2000" dirty="0"/>
              <a:t> </a:t>
            </a:r>
            <a:r>
              <a:rPr lang="sr-Latn-RS" sz="2000" dirty="0" err="1"/>
              <a:t>spematozoa</a:t>
            </a:r>
            <a:r>
              <a:rPr lang="sr-Latn-RS" sz="2000" dirty="0"/>
              <a:t> </a:t>
            </a:r>
            <a:r>
              <a:rPr lang="sr-Latn-RS" sz="2000" dirty="0" err="1"/>
              <a:t>first</a:t>
            </a:r>
            <a:r>
              <a:rPr lang="sr-Latn-RS" sz="2000" dirty="0"/>
              <a:t> </a:t>
            </a:r>
            <a:r>
              <a:rPr lang="sr-Latn-RS" sz="2000" dirty="0" err="1"/>
              <a:t>encounter</a:t>
            </a:r>
            <a:r>
              <a:rPr lang="sr-Latn-RS" sz="2000" dirty="0"/>
              <a:t> </a:t>
            </a:r>
            <a:r>
              <a:rPr lang="sr-Latn-RS" sz="2000" dirty="0" err="1"/>
              <a:t>the</a:t>
            </a:r>
            <a:r>
              <a:rPr lang="sr-Latn-RS" sz="2000" dirty="0"/>
              <a:t> </a:t>
            </a:r>
            <a:r>
              <a:rPr lang="sr-Latn-RS" sz="2000" dirty="0" err="1"/>
              <a:t>ovulated</a:t>
            </a:r>
            <a:r>
              <a:rPr lang="sr-Latn-RS" sz="2000" dirty="0"/>
              <a:t> </a:t>
            </a:r>
            <a:r>
              <a:rPr lang="sr-Latn-RS" sz="2000" dirty="0" err="1"/>
              <a:t>egg</a:t>
            </a:r>
            <a:r>
              <a:rPr lang="sr-Latn-RS" sz="2000" dirty="0"/>
              <a:t> in </a:t>
            </a:r>
            <a:r>
              <a:rPr lang="sr-Latn-RS" sz="2000" dirty="0" err="1"/>
              <a:t>the</a:t>
            </a:r>
            <a:r>
              <a:rPr lang="sr-Latn-RS" sz="2000" dirty="0"/>
              <a:t> </a:t>
            </a:r>
            <a:r>
              <a:rPr lang="sr-Latn-RS" sz="2000" dirty="0" err="1"/>
              <a:t>ampullary</a:t>
            </a:r>
            <a:r>
              <a:rPr lang="sr-Latn-RS" sz="2000" dirty="0"/>
              <a:t> </a:t>
            </a:r>
            <a:r>
              <a:rPr lang="sr-Latn-RS" sz="2000" dirty="0" err="1"/>
              <a:t>part</a:t>
            </a:r>
            <a:r>
              <a:rPr lang="sr-Latn-RS" sz="2000" dirty="0"/>
              <a:t> </a:t>
            </a:r>
            <a:r>
              <a:rPr lang="sr-Latn-RS" sz="2000" dirty="0" err="1"/>
              <a:t>of</a:t>
            </a:r>
            <a:r>
              <a:rPr lang="sr-Latn-RS" sz="2000" dirty="0"/>
              <a:t> </a:t>
            </a:r>
            <a:r>
              <a:rPr lang="sr-Latn-RS" sz="2000" dirty="0" err="1"/>
              <a:t>the</a:t>
            </a:r>
            <a:r>
              <a:rPr lang="sr-Latn-RS" sz="2000" dirty="0"/>
              <a:t> </a:t>
            </a:r>
            <a:r>
              <a:rPr lang="sr-Latn-RS" sz="2000" dirty="0" err="1"/>
              <a:t>uterine</a:t>
            </a:r>
            <a:r>
              <a:rPr lang="sr-Latn-RS" sz="2000" dirty="0"/>
              <a:t> tube, </a:t>
            </a:r>
            <a:r>
              <a:rPr lang="sr-Latn-RS" sz="2000" dirty="0" err="1"/>
              <a:t>they</a:t>
            </a:r>
            <a:r>
              <a:rPr lang="sr-Latn-RS" sz="2000" dirty="0"/>
              <a:t> are </a:t>
            </a:r>
            <a:r>
              <a:rPr lang="sr-Latn-RS" sz="2000" dirty="0" err="1"/>
              <a:t>confronted</a:t>
            </a:r>
            <a:r>
              <a:rPr lang="sr-Latn-RS" sz="2000" dirty="0"/>
              <a:t> </a:t>
            </a:r>
            <a:r>
              <a:rPr lang="sr-Latn-RS" sz="2000" dirty="0" err="1"/>
              <a:t>by</a:t>
            </a:r>
            <a:r>
              <a:rPr lang="sr-Latn-RS" sz="2000" dirty="0"/>
              <a:t> </a:t>
            </a:r>
            <a:r>
              <a:rPr lang="sr-Latn-RS" sz="2000" dirty="0" err="1"/>
              <a:t>the</a:t>
            </a:r>
            <a:r>
              <a:rPr lang="sr-Latn-RS" sz="2000" dirty="0"/>
              <a:t> </a:t>
            </a:r>
            <a:r>
              <a:rPr lang="sr-Latn-RS" sz="2000" dirty="0" err="1"/>
              <a:t>corona</a:t>
            </a:r>
            <a:r>
              <a:rPr lang="sr-Latn-RS" sz="2000" dirty="0"/>
              <a:t> </a:t>
            </a:r>
            <a:r>
              <a:rPr lang="sr-Latn-RS" sz="2000" dirty="0" err="1"/>
              <a:t>radiata</a:t>
            </a:r>
            <a:r>
              <a:rPr lang="sr-Latn-RS" sz="2000" dirty="0"/>
              <a:t> (</a:t>
            </a:r>
            <a:r>
              <a:rPr lang="sr-Latn-RS" sz="2000" dirty="0" err="1"/>
              <a:t>outer</a:t>
            </a:r>
            <a:r>
              <a:rPr lang="sr-Latn-RS" sz="2000" dirty="0"/>
              <a:t> </a:t>
            </a:r>
            <a:r>
              <a:rPr lang="sr-Latn-RS" sz="2000" dirty="0" err="1"/>
              <a:t>layer</a:t>
            </a:r>
            <a:r>
              <a:rPr lang="sr-Latn-RS" sz="2000" dirty="0"/>
              <a:t> </a:t>
            </a:r>
            <a:r>
              <a:rPr lang="sr-Latn-RS" sz="2000" dirty="0" err="1"/>
              <a:t>of</a:t>
            </a:r>
            <a:r>
              <a:rPr lang="sr-Latn-RS" sz="2000" dirty="0"/>
              <a:t> </a:t>
            </a:r>
            <a:r>
              <a:rPr lang="sr-Latn-RS" sz="2000" dirty="0" err="1"/>
              <a:t>the</a:t>
            </a:r>
            <a:r>
              <a:rPr lang="sr-Latn-RS" sz="2000" dirty="0"/>
              <a:t> </a:t>
            </a:r>
            <a:r>
              <a:rPr lang="sr-Latn-RS" sz="2000" dirty="0" err="1"/>
              <a:t>egg</a:t>
            </a:r>
            <a:r>
              <a:rPr lang="sr-Latn-RS" sz="2000" dirty="0"/>
              <a:t> </a:t>
            </a:r>
            <a:r>
              <a:rPr lang="sr-Latn-RS" sz="2000" dirty="0" err="1"/>
              <a:t>complex</a:t>
            </a:r>
            <a:r>
              <a:rPr lang="sr-Latn-RS" sz="2000" dirty="0"/>
              <a:t>).</a:t>
            </a:r>
          </a:p>
          <a:p>
            <a:r>
              <a:rPr lang="sr-Latn-RS" sz="2000" dirty="0" err="1"/>
              <a:t>Corona</a:t>
            </a:r>
            <a:r>
              <a:rPr lang="sr-Latn-RS" sz="2000" dirty="0"/>
              <a:t> </a:t>
            </a:r>
            <a:r>
              <a:rPr lang="sr-Latn-RS" sz="2000" dirty="0" err="1"/>
              <a:t>radiata</a:t>
            </a:r>
            <a:r>
              <a:rPr lang="sr-Latn-RS" sz="2000" dirty="0"/>
              <a:t> is </a:t>
            </a:r>
            <a:r>
              <a:rPr lang="sr-Latn-RS" sz="2000" dirty="0" err="1"/>
              <a:t>highly</a:t>
            </a:r>
            <a:r>
              <a:rPr lang="sr-Latn-RS" sz="2000" dirty="0"/>
              <a:t> </a:t>
            </a:r>
            <a:r>
              <a:rPr lang="sr-Latn-RS" sz="2000" dirty="0" err="1"/>
              <a:t>cellular</a:t>
            </a:r>
            <a:r>
              <a:rPr lang="sr-Latn-RS" sz="2000" dirty="0"/>
              <a:t> </a:t>
            </a:r>
            <a:r>
              <a:rPr lang="sr-Latn-RS" sz="2000" dirty="0" err="1"/>
              <a:t>layer</a:t>
            </a:r>
            <a:r>
              <a:rPr lang="sr-Latn-RS" sz="2000" dirty="0"/>
              <a:t> </a:t>
            </a:r>
            <a:r>
              <a:rPr lang="sr-Latn-RS" sz="2000" dirty="0" err="1"/>
              <a:t>with</a:t>
            </a:r>
            <a:r>
              <a:rPr lang="sr-Latn-RS" sz="2000" dirty="0"/>
              <a:t> </a:t>
            </a:r>
            <a:r>
              <a:rPr lang="sr-Latn-RS" sz="2000" dirty="0" err="1"/>
              <a:t>an</a:t>
            </a:r>
            <a:r>
              <a:rPr lang="sr-Latn-RS" sz="2000" dirty="0"/>
              <a:t> </a:t>
            </a:r>
            <a:r>
              <a:rPr lang="sr-Latn-RS" sz="2000" dirty="0" err="1"/>
              <a:t>intercellular</a:t>
            </a:r>
            <a:r>
              <a:rPr lang="sr-Latn-RS" sz="2000" dirty="0"/>
              <a:t> </a:t>
            </a:r>
            <a:r>
              <a:rPr lang="sr-Latn-RS" sz="2000" dirty="0" err="1"/>
              <a:t>matrix</a:t>
            </a:r>
            <a:r>
              <a:rPr lang="sr-Latn-RS" sz="2000" dirty="0"/>
              <a:t> </a:t>
            </a:r>
            <a:r>
              <a:rPr lang="sr-Latn-RS" sz="2000" dirty="0" err="1"/>
              <a:t>consisting</a:t>
            </a:r>
            <a:r>
              <a:rPr lang="sr-Latn-RS" sz="2000" dirty="0"/>
              <a:t> </a:t>
            </a:r>
            <a:r>
              <a:rPr lang="sr-Latn-RS" sz="2000" dirty="0" err="1"/>
              <a:t>of</a:t>
            </a:r>
            <a:r>
              <a:rPr lang="sr-Latn-RS" sz="2000" dirty="0"/>
              <a:t> </a:t>
            </a:r>
            <a:r>
              <a:rPr lang="sr-Latn-RS" sz="2000" dirty="0" err="1"/>
              <a:t>proteins</a:t>
            </a:r>
            <a:r>
              <a:rPr lang="sr-Latn-RS" sz="2000" dirty="0"/>
              <a:t> </a:t>
            </a:r>
            <a:r>
              <a:rPr lang="sr-Latn-RS" sz="2000" dirty="0" err="1"/>
              <a:t>and</a:t>
            </a:r>
            <a:r>
              <a:rPr lang="sr-Latn-RS" sz="2000" dirty="0"/>
              <a:t> </a:t>
            </a:r>
            <a:r>
              <a:rPr lang="sr-Latn-RS" sz="2000" dirty="0" err="1"/>
              <a:t>high</a:t>
            </a:r>
            <a:r>
              <a:rPr lang="sr-Latn-RS" sz="2000" dirty="0"/>
              <a:t> </a:t>
            </a:r>
            <a:r>
              <a:rPr lang="sr-Latn-RS" sz="2000" dirty="0" err="1"/>
              <a:t>concentrartion</a:t>
            </a:r>
            <a:r>
              <a:rPr lang="sr-Latn-RS" sz="2000" dirty="0"/>
              <a:t> </a:t>
            </a:r>
            <a:r>
              <a:rPr lang="sr-Latn-RS" sz="2000" dirty="0" err="1"/>
              <a:t>of</a:t>
            </a:r>
            <a:r>
              <a:rPr lang="sr-Latn-RS" sz="2000" dirty="0"/>
              <a:t> </a:t>
            </a:r>
            <a:r>
              <a:rPr lang="sr-Latn-RS" sz="2000" dirty="0" err="1"/>
              <a:t>carbohydrates</a:t>
            </a:r>
            <a:r>
              <a:rPr lang="sr-Latn-RS" sz="2000" dirty="0"/>
              <a:t>).</a:t>
            </a:r>
          </a:p>
        </p:txBody>
      </p:sp>
      <p:pic>
        <p:nvPicPr>
          <p:cNvPr id="1025" name="Picture 1" descr="page85image78185904">
            <a:extLst>
              <a:ext uri="{FF2B5EF4-FFF2-40B4-BE49-F238E27FC236}">
                <a16:creationId xmlns:a16="http://schemas.microsoft.com/office/drawing/2014/main" id="{C27F593F-3B91-9347-A1B2-4158193DA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075" y="1320800"/>
            <a:ext cx="4318000" cy="55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255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D3D52-B8EF-9147-ACC8-2AEFF4E15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err="1"/>
              <a:t>Attachment</a:t>
            </a:r>
            <a:r>
              <a:rPr lang="sr-Latn-RS" b="1" dirty="0"/>
              <a:t> to </a:t>
            </a:r>
            <a:r>
              <a:rPr lang="sr-Latn-RS" b="1" dirty="0" err="1"/>
              <a:t>the</a:t>
            </a:r>
            <a:r>
              <a:rPr lang="sr-Latn-RS" b="1" dirty="0"/>
              <a:t> zona </a:t>
            </a:r>
            <a:r>
              <a:rPr lang="sr-Latn-RS" b="1" dirty="0" err="1"/>
              <a:t>pellucida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445B0-71BA-F845-A60B-2B4BB8CB5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Zona </a:t>
            </a:r>
            <a:r>
              <a:rPr lang="sr-Latn-RS" dirty="0" err="1"/>
              <a:t>pellucida</a:t>
            </a:r>
            <a:r>
              <a:rPr lang="sr-Latn-RS" dirty="0"/>
              <a:t> (13</a:t>
            </a:r>
            <a:r>
              <a:rPr lang="el-GR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μ</a:t>
            </a:r>
            <a:r>
              <a:rPr lang="en-U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m </a:t>
            </a:r>
            <a:r>
              <a:rPr lang="en-US" dirty="0">
                <a:solidFill>
                  <a:srgbClr val="4D5156"/>
                </a:solidFill>
                <a:latin typeface="arial" panose="020B0604020202020204" pitchFamily="34" charset="0"/>
              </a:rPr>
              <a:t>thick in humans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)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consists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principally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of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glycoproteins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that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polymerize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into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long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sr-Latn-RS" b="0" i="0" u="none" strike="noStrike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filaments</a:t>
            </a:r>
            <a:r>
              <a:rPr lang="sr-Latn-RS" b="0" i="0" u="none" strike="noStrike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,</a:t>
            </a:r>
          </a:p>
          <a:p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After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they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have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penetrated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the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corona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radiata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,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mammalian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spermatozoa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bind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tughly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to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the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zona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pellucida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and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undergo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the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acrosomal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 </a:t>
            </a:r>
            <a:r>
              <a:rPr lang="sr-Latn-RS" dirty="0" err="1">
                <a:solidFill>
                  <a:srgbClr val="4D5156"/>
                </a:solidFill>
                <a:latin typeface="arial" panose="020B0604020202020204" pitchFamily="34" charset="0"/>
              </a:rPr>
              <a:t>reaction</a:t>
            </a:r>
            <a:r>
              <a:rPr lang="sr-Latn-RS" dirty="0">
                <a:solidFill>
                  <a:srgbClr val="4D5156"/>
                </a:solidFill>
                <a:latin typeface="arial" panose="020B0604020202020204" pitchFamily="34" charset="0"/>
              </a:rPr>
              <a:t>.</a:t>
            </a:r>
            <a:endParaRPr lang="sr-Latn-RS" dirty="0"/>
          </a:p>
        </p:txBody>
      </p:sp>
      <p:pic>
        <p:nvPicPr>
          <p:cNvPr id="2049" name="Picture 1" descr="page87image78228032">
            <a:extLst>
              <a:ext uri="{FF2B5EF4-FFF2-40B4-BE49-F238E27FC236}">
                <a16:creationId xmlns:a16="http://schemas.microsoft.com/office/drawing/2014/main" id="{1BF8B0CC-582F-F44D-B471-D44AB5CE3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582" y="3933949"/>
            <a:ext cx="5002572" cy="270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86B260-B554-E043-B877-CAF2BDEE5E28}"/>
              </a:ext>
            </a:extLst>
          </p:cNvPr>
          <p:cNvSpPr txBox="1"/>
          <p:nvPr/>
        </p:nvSpPr>
        <p:spPr>
          <a:xfrm>
            <a:off x="7995154" y="5652655"/>
            <a:ext cx="31588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err="1"/>
              <a:t>Moleculal</a:t>
            </a:r>
            <a:r>
              <a:rPr lang="sr-Latn-RS" dirty="0"/>
              <a:t> </a:t>
            </a:r>
            <a:r>
              <a:rPr lang="sr-Latn-RS" dirty="0" err="1"/>
              <a:t>organization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filaments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zona </a:t>
            </a:r>
            <a:r>
              <a:rPr lang="sr-Latn-RS" dirty="0" err="1"/>
              <a:t>pellucida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100446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5E77E-DC3E-6F4B-8757-C0E2B3ED7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err="1"/>
              <a:t>Acrosomal</a:t>
            </a:r>
            <a:r>
              <a:rPr lang="sr-Latn-RS" b="1" dirty="0"/>
              <a:t> </a:t>
            </a:r>
            <a:r>
              <a:rPr lang="sr-Latn-RS" b="1" dirty="0" err="1"/>
              <a:t>reaction</a:t>
            </a:r>
            <a:r>
              <a:rPr lang="sr-Latn-RS" b="1" dirty="0"/>
              <a:t> </a:t>
            </a:r>
            <a:r>
              <a:rPr lang="sr-Latn-RS" b="1" dirty="0" err="1"/>
              <a:t>and</a:t>
            </a:r>
            <a:r>
              <a:rPr lang="sr-Latn-RS" b="1" dirty="0"/>
              <a:t> </a:t>
            </a:r>
            <a:r>
              <a:rPr lang="sr-Latn-RS" b="1" dirty="0" err="1"/>
              <a:t>penetration</a:t>
            </a:r>
            <a:r>
              <a:rPr lang="sr-Latn-RS" b="1" dirty="0"/>
              <a:t> </a:t>
            </a:r>
            <a:r>
              <a:rPr lang="sr-Latn-RS" b="1" dirty="0" err="1"/>
              <a:t>of</a:t>
            </a:r>
            <a:r>
              <a:rPr lang="sr-Latn-RS" b="1" dirty="0"/>
              <a:t> </a:t>
            </a:r>
            <a:r>
              <a:rPr lang="sr-Latn-RS" b="1" dirty="0" err="1"/>
              <a:t>the</a:t>
            </a:r>
            <a:r>
              <a:rPr lang="sr-Latn-RS" b="1" dirty="0"/>
              <a:t> zona </a:t>
            </a:r>
            <a:r>
              <a:rPr lang="sr-Latn-RS" b="1" dirty="0" err="1"/>
              <a:t>pellucida</a:t>
            </a:r>
            <a:endParaRPr lang="sr-Latn-R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D5E97-38BB-D94A-8006-363D025B4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58001"/>
            <a:ext cx="8915400" cy="3777622"/>
          </a:xfrm>
        </p:spPr>
        <p:txBody>
          <a:bodyPr>
            <a:normAutofit lnSpcReduction="10000"/>
          </a:bodyPr>
          <a:lstStyle/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essence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 is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fusion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parts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outer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membrane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overying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pinching</a:t>
            </a:r>
            <a:r>
              <a:rPr lang="sr-Latn-RS" dirty="0"/>
              <a:t> </a:t>
            </a:r>
            <a:r>
              <a:rPr lang="sr-Latn-RS" dirty="0" err="1"/>
              <a:t>off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outer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membrane as </a:t>
            </a:r>
            <a:r>
              <a:rPr lang="sr-Latn-RS" dirty="0" err="1"/>
              <a:t>small</a:t>
            </a:r>
            <a:r>
              <a:rPr lang="sr-Latn-RS" dirty="0"/>
              <a:t> </a:t>
            </a:r>
            <a:r>
              <a:rPr lang="sr-Latn-RS" dirty="0" err="1"/>
              <a:t>vesicles</a:t>
            </a:r>
            <a:r>
              <a:rPr lang="sr-Latn-RS" dirty="0"/>
              <a:t>. </a:t>
            </a:r>
            <a:r>
              <a:rPr lang="sr-Latn-RS" dirty="0" err="1"/>
              <a:t>This</a:t>
            </a:r>
            <a:r>
              <a:rPr lang="sr-Latn-RS" dirty="0"/>
              <a:t> </a:t>
            </a:r>
            <a:r>
              <a:rPr lang="sr-Latn-RS" dirty="0" err="1"/>
              <a:t>results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liberation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enzymes</a:t>
            </a:r>
            <a:r>
              <a:rPr lang="sr-Latn-RS" dirty="0"/>
              <a:t> </a:t>
            </a:r>
            <a:r>
              <a:rPr lang="sr-Latn-RS" dirty="0" err="1"/>
              <a:t>that</a:t>
            </a:r>
            <a:r>
              <a:rPr lang="sr-Latn-RS" dirty="0"/>
              <a:t> are </a:t>
            </a:r>
            <a:r>
              <a:rPr lang="sr-Latn-RS" dirty="0" err="1"/>
              <a:t>stored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acrosome</a:t>
            </a:r>
            <a:r>
              <a:rPr lang="sr-Latn-RS" dirty="0"/>
              <a:t>.</a:t>
            </a:r>
          </a:p>
          <a:p>
            <a:endParaRPr lang="sr-Latn-RS" dirty="0"/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 in </a:t>
            </a:r>
            <a:r>
              <a:rPr lang="sr-Latn-RS" dirty="0" err="1"/>
              <a:t>mammals</a:t>
            </a:r>
            <a:r>
              <a:rPr lang="sr-Latn-RS" dirty="0"/>
              <a:t> is </a:t>
            </a:r>
            <a:r>
              <a:rPr lang="sr-Latn-RS" dirty="0" err="1"/>
              <a:t>stimulated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ZP3 </a:t>
            </a:r>
            <a:r>
              <a:rPr lang="sr-Latn-RS" dirty="0" err="1"/>
              <a:t>molecule</a:t>
            </a:r>
            <a:r>
              <a:rPr lang="sr-Latn-RS" dirty="0"/>
              <a:t> </a:t>
            </a:r>
            <a:r>
              <a:rPr lang="sr-Latn-RS" dirty="0" err="1"/>
              <a:t>acting</a:t>
            </a:r>
            <a:r>
              <a:rPr lang="sr-Latn-RS" dirty="0"/>
              <a:t> </a:t>
            </a:r>
            <a:r>
              <a:rPr lang="sr-Latn-RS" dirty="0" err="1"/>
              <a:t>through</a:t>
            </a:r>
            <a:r>
              <a:rPr lang="sr-Latn-RS" dirty="0"/>
              <a:t> </a:t>
            </a:r>
            <a:r>
              <a:rPr lang="sr-Latn-RS" dirty="0" err="1"/>
              <a:t>G</a:t>
            </a:r>
            <a:r>
              <a:rPr lang="sr-Latn-RS" dirty="0"/>
              <a:t> </a:t>
            </a:r>
            <a:r>
              <a:rPr lang="sr-Latn-RS" dirty="0" err="1"/>
              <a:t>proteins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plasma</a:t>
            </a:r>
            <a:r>
              <a:rPr lang="sr-Latn-RS" dirty="0"/>
              <a:t> membrane on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head</a:t>
            </a:r>
            <a:r>
              <a:rPr lang="sr-Latn-RS" dirty="0"/>
              <a:t>.</a:t>
            </a:r>
          </a:p>
          <a:p>
            <a:endParaRPr lang="sr-Latn-RS" dirty="0"/>
          </a:p>
          <a:p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:</a:t>
            </a:r>
          </a:p>
          <a:p>
            <a:r>
              <a:rPr lang="sr-Latn-RS" dirty="0"/>
              <a:t>   1. </a:t>
            </a:r>
            <a:r>
              <a:rPr lang="sr-Latn-RS" dirty="0" err="1"/>
              <a:t>elongation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acrosome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form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</a:t>
            </a:r>
            <a:r>
              <a:rPr lang="sr-Latn-RS" dirty="0" err="1"/>
              <a:t>tubule</a:t>
            </a:r>
            <a:endParaRPr lang="sr-Latn-RS" dirty="0"/>
          </a:p>
          <a:p>
            <a:r>
              <a:rPr lang="sr-Latn-RS" dirty="0"/>
              <a:t>   2. </a:t>
            </a:r>
            <a:r>
              <a:rPr lang="sr-Latn-RS" dirty="0" err="1"/>
              <a:t>release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contents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vesicle</a:t>
            </a:r>
            <a:r>
              <a:rPr lang="sr-Latn-RS" dirty="0"/>
              <a:t>.</a:t>
            </a:r>
          </a:p>
          <a:p>
            <a:endParaRPr lang="sr-Latn-RS" dirty="0"/>
          </a:p>
        </p:txBody>
      </p:sp>
      <p:pic>
        <p:nvPicPr>
          <p:cNvPr id="9" name="Picture 6" descr="Image result for acrosomal action images">
            <a:hlinkClick r:id="rId2"/>
            <a:extLst>
              <a:ext uri="{FF2B5EF4-FFF2-40B4-BE49-F238E27FC236}">
                <a16:creationId xmlns:a16="http://schemas.microsoft.com/office/drawing/2014/main" id="{F7AF1F41-259C-1E40-907C-5ED80875E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814" y="5823750"/>
            <a:ext cx="1839970" cy="103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acrosomal action images">
            <a:hlinkClick r:id="rId4"/>
            <a:extLst>
              <a:ext uri="{FF2B5EF4-FFF2-40B4-BE49-F238E27FC236}">
                <a16:creationId xmlns:a16="http://schemas.microsoft.com/office/drawing/2014/main" id="{0E59CCFB-EF6E-EA46-9F8C-3FF008C24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074" y="5295154"/>
            <a:ext cx="1841926" cy="153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474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D22BF-1CB8-5042-82A6-0C3E0BA58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3" y="624110"/>
            <a:ext cx="8915400" cy="1280890"/>
          </a:xfrm>
        </p:spPr>
        <p:txBody>
          <a:bodyPr/>
          <a:lstStyle/>
          <a:p>
            <a:r>
              <a:rPr lang="sr-Latn-RS" dirty="0" err="1"/>
              <a:t>Acrosome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binding</a:t>
            </a:r>
            <a:r>
              <a:rPr lang="sr-Latn-RS" dirty="0"/>
              <a:t> to ZP3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3C2E4-7E1C-F84E-97FB-82F558AB9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Picture 4" descr="Lecture 5 - Fertilization II Flashcards | Quizlet">
            <a:extLst>
              <a:ext uri="{FF2B5EF4-FFF2-40B4-BE49-F238E27FC236}">
                <a16:creationId xmlns:a16="http://schemas.microsoft.com/office/drawing/2014/main" id="{DCB1E7D2-3F5C-BC4D-B46C-4EF254259F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6" b="1"/>
          <a:stretch/>
        </p:blipFill>
        <p:spPr bwMode="auto">
          <a:xfrm>
            <a:off x="2936837" y="1946231"/>
            <a:ext cx="7514045" cy="415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303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8AB4C-DDF8-EF40-89C3-3710EBE9E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D7B68-5F8A-394C-BF1A-489C0A213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4812" y="1905000"/>
            <a:ext cx="8911686" cy="3777622"/>
          </a:xfrm>
        </p:spPr>
        <p:txBody>
          <a:bodyPr>
            <a:normAutofit/>
          </a:bodyPr>
          <a:lstStyle/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hydrolytic</a:t>
            </a:r>
            <a:r>
              <a:rPr lang="sr-Latn-RS" dirty="0"/>
              <a:t> </a:t>
            </a:r>
            <a:r>
              <a:rPr lang="sr-Latn-RS" dirty="0" err="1"/>
              <a:t>enzymes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acrosome</a:t>
            </a:r>
            <a:r>
              <a:rPr lang="sr-Latn-RS" dirty="0"/>
              <a:t> </a:t>
            </a:r>
            <a:r>
              <a:rPr lang="sr-Latn-RS" dirty="0" err="1"/>
              <a:t>allow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penetration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sperm</a:t>
            </a:r>
            <a:r>
              <a:rPr lang="sr-Latn-RS" dirty="0"/>
              <a:t> </a:t>
            </a:r>
            <a:r>
              <a:rPr lang="sr-Latn-RS" dirty="0" err="1"/>
              <a:t>into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egg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r>
              <a:rPr lang="sr-Latn-RS" dirty="0"/>
              <a:t>.</a:t>
            </a:r>
          </a:p>
          <a:p>
            <a:r>
              <a:rPr lang="sr-Latn-RS" dirty="0" err="1"/>
              <a:t>Only</a:t>
            </a:r>
            <a:r>
              <a:rPr lang="sr-Latn-RS" dirty="0"/>
              <a:t> </a:t>
            </a:r>
            <a:r>
              <a:rPr lang="sr-Latn-RS" dirty="0" err="1"/>
              <a:t>after</a:t>
            </a:r>
            <a:r>
              <a:rPr lang="sr-Latn-RS" dirty="0"/>
              <a:t> </a:t>
            </a:r>
            <a:r>
              <a:rPr lang="sr-Latn-RS" dirty="0" err="1"/>
              <a:t>completing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reaction</a:t>
            </a:r>
            <a:r>
              <a:rPr lang="sr-Latn-RS" dirty="0"/>
              <a:t> </a:t>
            </a:r>
            <a:r>
              <a:rPr lang="sr-Latn-RS" dirty="0" err="1"/>
              <a:t>can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spermatozoon</a:t>
            </a:r>
            <a:r>
              <a:rPr lang="sr-Latn-RS" dirty="0"/>
              <a:t> </a:t>
            </a:r>
            <a:r>
              <a:rPr lang="sr-Latn-RS" dirty="0" err="1"/>
              <a:t>succesfully</a:t>
            </a:r>
            <a:r>
              <a:rPr lang="sr-Latn-RS" dirty="0"/>
              <a:t> </a:t>
            </a:r>
            <a:r>
              <a:rPr lang="sr-Latn-RS" dirty="0" err="1"/>
              <a:t>begin</a:t>
            </a:r>
            <a:r>
              <a:rPr lang="sr-Latn-RS" dirty="0"/>
              <a:t> to </a:t>
            </a:r>
            <a:r>
              <a:rPr lang="sr-Latn-RS" dirty="0" err="1"/>
              <a:t>penetrate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zona </a:t>
            </a:r>
            <a:r>
              <a:rPr lang="sr-Latn-RS" dirty="0" err="1"/>
              <a:t>pellucida</a:t>
            </a:r>
            <a:r>
              <a:rPr lang="sr-Latn-RS" dirty="0"/>
              <a:t>, </a:t>
            </a:r>
          </a:p>
          <a:p>
            <a:r>
              <a:rPr lang="sr-Latn-RS" dirty="0" err="1"/>
              <a:t>Penetretation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zona </a:t>
            </a:r>
            <a:r>
              <a:rPr lang="sr-Latn-RS" dirty="0" err="1"/>
              <a:t>pelucida</a:t>
            </a:r>
            <a:r>
              <a:rPr lang="sr-Latn-RS" dirty="0"/>
              <a:t> is </a:t>
            </a:r>
            <a:r>
              <a:rPr lang="sr-Latn-RS" dirty="0" err="1"/>
              <a:t>accomplish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a </a:t>
            </a:r>
            <a:r>
              <a:rPr lang="sr-Latn-RS" dirty="0" err="1"/>
              <a:t>combination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mechanical</a:t>
            </a:r>
            <a:r>
              <a:rPr lang="sr-Latn-RS" dirty="0"/>
              <a:t> </a:t>
            </a:r>
            <a:r>
              <a:rPr lang="sr-Latn-RS" dirty="0" err="1"/>
              <a:t>propulsion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movements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sperm’s</a:t>
            </a:r>
            <a:r>
              <a:rPr lang="sr-Latn-RS" dirty="0"/>
              <a:t> </a:t>
            </a:r>
            <a:r>
              <a:rPr lang="sr-Latn-RS" dirty="0" err="1"/>
              <a:t>tail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digestion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pathway</a:t>
            </a:r>
            <a:r>
              <a:rPr lang="sr-Latn-RS" dirty="0"/>
              <a:t> </a:t>
            </a:r>
            <a:r>
              <a:rPr lang="sr-Latn-RS" dirty="0" err="1"/>
              <a:t>through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acrosomal</a:t>
            </a:r>
            <a:r>
              <a:rPr lang="sr-Latn-RS" dirty="0"/>
              <a:t> </a:t>
            </a:r>
            <a:r>
              <a:rPr lang="sr-Latn-RS" dirty="0" err="1"/>
              <a:t>enzymes</a:t>
            </a:r>
            <a:r>
              <a:rPr lang="sr-Latn-RS" dirty="0"/>
              <a:t>.</a:t>
            </a:r>
          </a:p>
          <a:p>
            <a:endParaRPr lang="sr-Latn-R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2E17AB-F469-F241-8476-1304EC9E8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576" y="4313433"/>
            <a:ext cx="6273800" cy="2324100"/>
          </a:xfrm>
          <a:prstGeom prst="rect">
            <a:avLst/>
          </a:prstGeom>
        </p:spPr>
      </p:pic>
      <p:sp>
        <p:nvSpPr>
          <p:cNvPr id="9" name="Frame 8">
            <a:extLst>
              <a:ext uri="{FF2B5EF4-FFF2-40B4-BE49-F238E27FC236}">
                <a16:creationId xmlns:a16="http://schemas.microsoft.com/office/drawing/2014/main" id="{A33A059E-5719-0747-9F5C-4D8908598905}"/>
              </a:ext>
            </a:extLst>
          </p:cNvPr>
          <p:cNvSpPr/>
          <p:nvPr/>
        </p:nvSpPr>
        <p:spPr>
          <a:xfrm>
            <a:off x="3189576" y="5126182"/>
            <a:ext cx="1216169" cy="349301"/>
          </a:xfrm>
          <a:prstGeom prst="fram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59098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{95FBDFBC-CD19-484E-B244-782F70D13CA6}tf10001069</Template>
  <TotalTime>4238</TotalTime>
  <Words>1289</Words>
  <Application>Microsoft Macintosh PowerPoint</Application>
  <PresentationFormat>Widescreen</PresentationFormat>
  <Paragraphs>80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Arial</vt:lpstr>
      <vt:lpstr>Century Gothic</vt:lpstr>
      <vt:lpstr>Wingdings 3</vt:lpstr>
      <vt:lpstr>Wisp</vt:lpstr>
      <vt:lpstr>FERTILIZATION</vt:lpstr>
      <vt:lpstr>Fertilization</vt:lpstr>
      <vt:lpstr>Fertilization</vt:lpstr>
      <vt:lpstr>Main processes in fertilization:</vt:lpstr>
      <vt:lpstr>Penetration of corona radiata</vt:lpstr>
      <vt:lpstr>Attachment to the zona pellucida</vt:lpstr>
      <vt:lpstr>Acrosomal reaction and penetration of the zona pellucida</vt:lpstr>
      <vt:lpstr>Acrosome reaction and sperm binding to ZP3</vt:lpstr>
      <vt:lpstr>Acrosomal reaction</vt:lpstr>
      <vt:lpstr>PowerPoint Presentation</vt:lpstr>
      <vt:lpstr>Binding and fusion of sperm and egg</vt:lpstr>
      <vt:lpstr>The main events in fertilization</vt:lpstr>
      <vt:lpstr>PREVENTION OF POLYSPERMY</vt:lpstr>
      <vt:lpstr>1. The fast block to polyspermy</vt:lpstr>
      <vt:lpstr>2. Cortical reaction</vt:lpstr>
      <vt:lpstr>3. Zona reaction</vt:lpstr>
      <vt:lpstr>PowerPoint Presentation</vt:lpstr>
      <vt:lpstr>PowerPoint Presentation</vt:lpstr>
      <vt:lpstr>Decondensation of the sperm nucleus</vt:lpstr>
      <vt:lpstr>Completion of meiosis and the development and fusion of male and female pronuclei</vt:lpstr>
      <vt:lpstr>Zygote formation</vt:lpstr>
      <vt:lpstr>What is accomplished by fertilization?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FERTILIZATION</dc:title>
  <dc:creator>Microsoft Office User</dc:creator>
  <cp:lastModifiedBy>Microsoft Office User</cp:lastModifiedBy>
  <cp:revision>31</cp:revision>
  <dcterms:created xsi:type="dcterms:W3CDTF">2023-09-05T08:24:02Z</dcterms:created>
  <dcterms:modified xsi:type="dcterms:W3CDTF">2023-09-08T07:59:39Z</dcterms:modified>
</cp:coreProperties>
</file>