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sldIdLst>
    <p:sldId id="256" r:id="rId2"/>
    <p:sldId id="258" r:id="rId3"/>
    <p:sldId id="259" r:id="rId4"/>
    <p:sldId id="261" r:id="rId5"/>
    <p:sldId id="262" r:id="rId6"/>
    <p:sldId id="263" r:id="rId7"/>
    <p:sldId id="264" r:id="rId8"/>
    <p:sldId id="269" r:id="rId9"/>
    <p:sldId id="274" r:id="rId10"/>
    <p:sldId id="267" r:id="rId11"/>
    <p:sldId id="268" r:id="rId12"/>
    <p:sldId id="260" r:id="rId13"/>
    <p:sldId id="270" r:id="rId14"/>
    <p:sldId id="265" r:id="rId15"/>
    <p:sldId id="257"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597"/>
    <p:restoredTop sz="94659"/>
  </p:normalViewPr>
  <p:slideViewPr>
    <p:cSldViewPr snapToGrid="0" snapToObjects="1">
      <p:cViewPr varScale="1">
        <p:scale>
          <a:sx n="55" d="100"/>
          <a:sy n="55" d="100"/>
        </p:scale>
        <p:origin x="224" y="12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E7279F-030F-BC41-9EB6-D370A8926790}" type="datetimeFigureOut">
              <a:rPr lang="sr-Latn-RS" smtClean="0"/>
              <a:t>8.9.23.</a:t>
            </a:fld>
            <a:endParaRPr lang="sr-Latn-R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r-Latn-R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EEE805-5899-A442-83A1-AEC93F93895B}" type="slidenum">
              <a:rPr lang="sr-Latn-RS" smtClean="0"/>
              <a:t>‹#›</a:t>
            </a:fld>
            <a:endParaRPr lang="sr-Latn-RS"/>
          </a:p>
        </p:txBody>
      </p:sp>
    </p:spTree>
    <p:extLst>
      <p:ext uri="{BB962C8B-B14F-4D97-AF65-F5344CB8AC3E}">
        <p14:creationId xmlns:p14="http://schemas.microsoft.com/office/powerpoint/2010/main" val="17131911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354E1F3-CCCF-4101-95CE-24A8EBB8DD69}" type="slidenum">
              <a:rPr lang="en-US" smtClean="0"/>
              <a:pPr/>
              <a:t>8</a:t>
            </a:fld>
            <a:endParaRPr lang="en-US"/>
          </a:p>
        </p:txBody>
      </p:sp>
    </p:spTree>
    <p:extLst>
      <p:ext uri="{BB962C8B-B14F-4D97-AF65-F5344CB8AC3E}">
        <p14:creationId xmlns:p14="http://schemas.microsoft.com/office/powerpoint/2010/main" val="2779084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265A40E-CE86-D34F-B62C-E98281A65740}" type="datetimeFigureOut">
              <a:rPr lang="sr-Latn-RS" smtClean="0"/>
              <a:t>8.9.23.</a:t>
            </a:fld>
            <a:endParaRPr lang="sr-Latn-RS"/>
          </a:p>
        </p:txBody>
      </p:sp>
      <p:sp>
        <p:nvSpPr>
          <p:cNvPr id="5" name="Footer Placeholder 4"/>
          <p:cNvSpPr>
            <a:spLocks noGrp="1"/>
          </p:cNvSpPr>
          <p:nvPr>
            <p:ph type="ftr" sz="quarter" idx="11"/>
          </p:nvPr>
        </p:nvSpPr>
        <p:spPr/>
        <p:txBody>
          <a:bodyPr/>
          <a:lstStyle/>
          <a:p>
            <a:endParaRPr lang="sr-Latn-R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947343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65A40E-CE86-D34F-B62C-E98281A65740}" type="datetimeFigureOut">
              <a:rPr lang="sr-Latn-RS" smtClean="0"/>
              <a:t>8.9.23.</a:t>
            </a:fld>
            <a:endParaRPr lang="sr-Latn-RS"/>
          </a:p>
        </p:txBody>
      </p:sp>
      <p:sp>
        <p:nvSpPr>
          <p:cNvPr id="5" name="Footer Placeholder 4"/>
          <p:cNvSpPr>
            <a:spLocks noGrp="1"/>
          </p:cNvSpPr>
          <p:nvPr>
            <p:ph type="ftr" sz="quarter" idx="11"/>
          </p:nvPr>
        </p:nvSpPr>
        <p:spPr/>
        <p:txBody>
          <a:bodyPr/>
          <a:lstStyle/>
          <a:p>
            <a:endParaRPr lang="sr-Latn-R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2467931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65A40E-CE86-D34F-B62C-E98281A65740}" type="datetimeFigureOut">
              <a:rPr lang="sr-Latn-RS" smtClean="0"/>
              <a:t>8.9.23.</a:t>
            </a:fld>
            <a:endParaRPr lang="sr-Latn-RS"/>
          </a:p>
        </p:txBody>
      </p:sp>
      <p:sp>
        <p:nvSpPr>
          <p:cNvPr id="5" name="Footer Placeholder 4"/>
          <p:cNvSpPr>
            <a:spLocks noGrp="1"/>
          </p:cNvSpPr>
          <p:nvPr>
            <p:ph type="ftr" sz="quarter" idx="11"/>
          </p:nvPr>
        </p:nvSpPr>
        <p:spPr/>
        <p:txBody>
          <a:bodyPr/>
          <a:lstStyle/>
          <a:p>
            <a:endParaRPr lang="sr-Latn-R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CA35F0C-2F8A-A542-ABE4-1F5B7509BAF4}" type="slidenum">
              <a:rPr lang="sr-Latn-RS" smtClean="0"/>
              <a:t>‹#›</a:t>
            </a:fld>
            <a:endParaRPr lang="sr-Latn-R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960770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265A40E-CE86-D34F-B62C-E98281A65740}" type="datetimeFigureOut">
              <a:rPr lang="sr-Latn-RS" smtClean="0"/>
              <a:t>8.9.23.</a:t>
            </a:fld>
            <a:endParaRPr lang="sr-Latn-RS"/>
          </a:p>
        </p:txBody>
      </p:sp>
      <p:sp>
        <p:nvSpPr>
          <p:cNvPr id="6" name="Footer Placeholder 5"/>
          <p:cNvSpPr>
            <a:spLocks noGrp="1"/>
          </p:cNvSpPr>
          <p:nvPr>
            <p:ph type="ftr" sz="quarter" idx="11"/>
          </p:nvPr>
        </p:nvSpPr>
        <p:spPr/>
        <p:txBody>
          <a:bodyPr/>
          <a:lstStyle/>
          <a:p>
            <a:endParaRPr lang="sr-Latn-R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28366332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265A40E-CE86-D34F-B62C-E98281A65740}" type="datetimeFigureOut">
              <a:rPr lang="sr-Latn-RS" smtClean="0"/>
              <a:t>8.9.23.</a:t>
            </a:fld>
            <a:endParaRPr lang="sr-Latn-RS"/>
          </a:p>
        </p:txBody>
      </p:sp>
      <p:sp>
        <p:nvSpPr>
          <p:cNvPr id="6" name="Footer Placeholder 5"/>
          <p:cNvSpPr>
            <a:spLocks noGrp="1"/>
          </p:cNvSpPr>
          <p:nvPr>
            <p:ph type="ftr" sz="quarter" idx="11"/>
          </p:nvPr>
        </p:nvSpPr>
        <p:spPr/>
        <p:txBody>
          <a:bodyPr/>
          <a:lstStyle/>
          <a:p>
            <a:endParaRPr lang="sr-Latn-R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CA35F0C-2F8A-A542-ABE4-1F5B7509BAF4}" type="slidenum">
              <a:rPr lang="sr-Latn-RS" smtClean="0"/>
              <a:t>‹#›</a:t>
            </a:fld>
            <a:endParaRPr lang="sr-Latn-R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712527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265A40E-CE86-D34F-B62C-E98281A65740}" type="datetimeFigureOut">
              <a:rPr lang="sr-Latn-RS" smtClean="0"/>
              <a:t>8.9.23.</a:t>
            </a:fld>
            <a:endParaRPr lang="sr-Latn-RS"/>
          </a:p>
        </p:txBody>
      </p:sp>
      <p:sp>
        <p:nvSpPr>
          <p:cNvPr id="6" name="Footer Placeholder 5"/>
          <p:cNvSpPr>
            <a:spLocks noGrp="1"/>
          </p:cNvSpPr>
          <p:nvPr>
            <p:ph type="ftr" sz="quarter" idx="11"/>
          </p:nvPr>
        </p:nvSpPr>
        <p:spPr/>
        <p:txBody>
          <a:bodyPr/>
          <a:lstStyle/>
          <a:p>
            <a:endParaRPr lang="sr-Latn-R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5423853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65A40E-CE86-D34F-B62C-E98281A65740}" type="datetimeFigureOut">
              <a:rPr lang="sr-Latn-RS" smtClean="0"/>
              <a:t>8.9.23.</a:t>
            </a:fld>
            <a:endParaRPr lang="sr-Latn-RS"/>
          </a:p>
        </p:txBody>
      </p:sp>
      <p:sp>
        <p:nvSpPr>
          <p:cNvPr id="5" name="Footer Placeholder 4"/>
          <p:cNvSpPr>
            <a:spLocks noGrp="1"/>
          </p:cNvSpPr>
          <p:nvPr>
            <p:ph type="ftr" sz="quarter" idx="11"/>
          </p:nvPr>
        </p:nvSpPr>
        <p:spPr/>
        <p:txBody>
          <a:bodyPr/>
          <a:lstStyle/>
          <a:p>
            <a:endParaRPr lang="sr-Latn-R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24648716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65A40E-CE86-D34F-B62C-E98281A65740}" type="datetimeFigureOut">
              <a:rPr lang="sr-Latn-RS" smtClean="0"/>
              <a:t>8.9.23.</a:t>
            </a:fld>
            <a:endParaRPr lang="sr-Latn-RS"/>
          </a:p>
        </p:txBody>
      </p:sp>
      <p:sp>
        <p:nvSpPr>
          <p:cNvPr id="5" name="Footer Placeholder 4"/>
          <p:cNvSpPr>
            <a:spLocks noGrp="1"/>
          </p:cNvSpPr>
          <p:nvPr>
            <p:ph type="ftr" sz="quarter" idx="11"/>
          </p:nvPr>
        </p:nvSpPr>
        <p:spPr/>
        <p:txBody>
          <a:bodyPr/>
          <a:lstStyle/>
          <a:p>
            <a:endParaRPr lang="sr-Latn-R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2333344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65A40E-CE86-D34F-B62C-E98281A65740}" type="datetimeFigureOut">
              <a:rPr lang="sr-Latn-RS" smtClean="0"/>
              <a:t>8.9.23.</a:t>
            </a:fld>
            <a:endParaRPr lang="sr-Latn-RS"/>
          </a:p>
        </p:txBody>
      </p:sp>
      <p:sp>
        <p:nvSpPr>
          <p:cNvPr id="5" name="Footer Placeholder 4"/>
          <p:cNvSpPr>
            <a:spLocks noGrp="1"/>
          </p:cNvSpPr>
          <p:nvPr>
            <p:ph type="ftr" sz="quarter" idx="11"/>
          </p:nvPr>
        </p:nvSpPr>
        <p:spPr/>
        <p:txBody>
          <a:bodyPr/>
          <a:lstStyle/>
          <a:p>
            <a:endParaRPr lang="sr-Latn-R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1122470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65A40E-CE86-D34F-B62C-E98281A65740}" type="datetimeFigureOut">
              <a:rPr lang="sr-Latn-RS" smtClean="0"/>
              <a:t>8.9.23.</a:t>
            </a:fld>
            <a:endParaRPr lang="sr-Latn-RS"/>
          </a:p>
        </p:txBody>
      </p:sp>
      <p:sp>
        <p:nvSpPr>
          <p:cNvPr id="5" name="Footer Placeholder 4"/>
          <p:cNvSpPr>
            <a:spLocks noGrp="1"/>
          </p:cNvSpPr>
          <p:nvPr>
            <p:ph type="ftr" sz="quarter" idx="11"/>
          </p:nvPr>
        </p:nvSpPr>
        <p:spPr/>
        <p:txBody>
          <a:bodyPr/>
          <a:lstStyle/>
          <a:p>
            <a:endParaRPr lang="sr-Latn-R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2821741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65A40E-CE86-D34F-B62C-E98281A65740}" type="datetimeFigureOut">
              <a:rPr lang="sr-Latn-RS" smtClean="0"/>
              <a:t>8.9.23.</a:t>
            </a:fld>
            <a:endParaRPr lang="sr-Latn-RS"/>
          </a:p>
        </p:txBody>
      </p:sp>
      <p:sp>
        <p:nvSpPr>
          <p:cNvPr id="6" name="Footer Placeholder 5"/>
          <p:cNvSpPr>
            <a:spLocks noGrp="1"/>
          </p:cNvSpPr>
          <p:nvPr>
            <p:ph type="ftr" sz="quarter" idx="11"/>
          </p:nvPr>
        </p:nvSpPr>
        <p:spPr/>
        <p:txBody>
          <a:bodyPr/>
          <a:lstStyle/>
          <a:p>
            <a:endParaRPr lang="sr-Latn-R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887064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265A40E-CE86-D34F-B62C-E98281A65740}" type="datetimeFigureOut">
              <a:rPr lang="sr-Latn-RS" smtClean="0"/>
              <a:t>8.9.23.</a:t>
            </a:fld>
            <a:endParaRPr lang="sr-Latn-RS"/>
          </a:p>
        </p:txBody>
      </p:sp>
      <p:sp>
        <p:nvSpPr>
          <p:cNvPr id="8" name="Footer Placeholder 7"/>
          <p:cNvSpPr>
            <a:spLocks noGrp="1"/>
          </p:cNvSpPr>
          <p:nvPr>
            <p:ph type="ftr" sz="quarter" idx="11"/>
          </p:nvPr>
        </p:nvSpPr>
        <p:spPr/>
        <p:txBody>
          <a:bodyPr/>
          <a:lstStyle/>
          <a:p>
            <a:endParaRPr lang="sr-Latn-R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2036681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265A40E-CE86-D34F-B62C-E98281A65740}" type="datetimeFigureOut">
              <a:rPr lang="sr-Latn-RS" smtClean="0"/>
              <a:t>8.9.23.</a:t>
            </a:fld>
            <a:endParaRPr lang="sr-Latn-RS"/>
          </a:p>
        </p:txBody>
      </p:sp>
      <p:sp>
        <p:nvSpPr>
          <p:cNvPr id="4" name="Footer Placeholder 3"/>
          <p:cNvSpPr>
            <a:spLocks noGrp="1"/>
          </p:cNvSpPr>
          <p:nvPr>
            <p:ph type="ftr" sz="quarter" idx="11"/>
          </p:nvPr>
        </p:nvSpPr>
        <p:spPr/>
        <p:txBody>
          <a:bodyPr/>
          <a:lstStyle/>
          <a:p>
            <a:endParaRPr lang="sr-Latn-R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2611664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65A40E-CE86-D34F-B62C-E98281A65740}" type="datetimeFigureOut">
              <a:rPr lang="sr-Latn-RS" smtClean="0"/>
              <a:t>8.9.23.</a:t>
            </a:fld>
            <a:endParaRPr lang="sr-Latn-RS"/>
          </a:p>
        </p:txBody>
      </p:sp>
      <p:sp>
        <p:nvSpPr>
          <p:cNvPr id="3" name="Footer Placeholder 2"/>
          <p:cNvSpPr>
            <a:spLocks noGrp="1"/>
          </p:cNvSpPr>
          <p:nvPr>
            <p:ph type="ftr" sz="quarter" idx="11"/>
          </p:nvPr>
        </p:nvSpPr>
        <p:spPr/>
        <p:txBody>
          <a:bodyPr/>
          <a:lstStyle/>
          <a:p>
            <a:endParaRPr lang="sr-Latn-R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2100811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265A40E-CE86-D34F-B62C-E98281A65740}" type="datetimeFigureOut">
              <a:rPr lang="sr-Latn-RS" smtClean="0"/>
              <a:t>8.9.23.</a:t>
            </a:fld>
            <a:endParaRPr lang="sr-Latn-RS"/>
          </a:p>
        </p:txBody>
      </p:sp>
      <p:sp>
        <p:nvSpPr>
          <p:cNvPr id="6" name="Footer Placeholder 5"/>
          <p:cNvSpPr>
            <a:spLocks noGrp="1"/>
          </p:cNvSpPr>
          <p:nvPr>
            <p:ph type="ftr" sz="quarter" idx="11"/>
          </p:nvPr>
        </p:nvSpPr>
        <p:spPr/>
        <p:txBody>
          <a:bodyPr/>
          <a:lstStyle/>
          <a:p>
            <a:endParaRPr lang="sr-Latn-R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1979360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265A40E-CE86-D34F-B62C-E98281A65740}" type="datetimeFigureOut">
              <a:rPr lang="sr-Latn-RS" smtClean="0"/>
              <a:t>8.9.23.</a:t>
            </a:fld>
            <a:endParaRPr lang="sr-Latn-RS"/>
          </a:p>
        </p:txBody>
      </p:sp>
      <p:sp>
        <p:nvSpPr>
          <p:cNvPr id="6" name="Footer Placeholder 5"/>
          <p:cNvSpPr>
            <a:spLocks noGrp="1"/>
          </p:cNvSpPr>
          <p:nvPr>
            <p:ph type="ftr" sz="quarter" idx="11"/>
          </p:nvPr>
        </p:nvSpPr>
        <p:spPr/>
        <p:txBody>
          <a:bodyPr/>
          <a:lstStyle/>
          <a:p>
            <a:endParaRPr lang="sr-Latn-R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CA35F0C-2F8A-A542-ABE4-1F5B7509BAF4}" type="slidenum">
              <a:rPr lang="sr-Latn-RS" smtClean="0"/>
              <a:t>‹#›</a:t>
            </a:fld>
            <a:endParaRPr lang="sr-Latn-RS"/>
          </a:p>
        </p:txBody>
      </p:sp>
    </p:spTree>
    <p:extLst>
      <p:ext uri="{BB962C8B-B14F-4D97-AF65-F5344CB8AC3E}">
        <p14:creationId xmlns:p14="http://schemas.microsoft.com/office/powerpoint/2010/main" val="17673958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265A40E-CE86-D34F-B62C-E98281A65740}" type="datetimeFigureOut">
              <a:rPr lang="sr-Latn-RS" smtClean="0"/>
              <a:t>8.9.23.</a:t>
            </a:fld>
            <a:endParaRPr lang="sr-Latn-R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FCA35F0C-2F8A-A542-ABE4-1F5B7509BAF4}" type="slidenum">
              <a:rPr lang="sr-Latn-RS" smtClean="0"/>
              <a:t>‹#›</a:t>
            </a:fld>
            <a:endParaRPr lang="sr-Latn-RS"/>
          </a:p>
        </p:txBody>
      </p:sp>
    </p:spTree>
    <p:extLst>
      <p:ext uri="{BB962C8B-B14F-4D97-AF65-F5344CB8AC3E}">
        <p14:creationId xmlns:p14="http://schemas.microsoft.com/office/powerpoint/2010/main" val="23122981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youtube.com/watch?v=yVBNWZg6yt0"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google.rs/url?sa=i&amp;rct=j&amp;q=&amp;esrc=s&amp;source=images&amp;cd=&amp;cad=rja&amp;uact=8&amp;ved=2ahUKEwiui_z_pLjcAhWDLlAKHR4UBPMQjRx6BAgBEAU&amp;url=http://mcat-review.org/reproductive-system-development.php&amp;psig=AOvVaw1JTqpqejxBilgbpcZJOHYa&amp;ust=1532538788107121"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7585D-2B7E-2547-AE71-BD8541CE2743}"/>
              </a:ext>
            </a:extLst>
          </p:cNvPr>
          <p:cNvSpPr>
            <a:spLocks noGrp="1"/>
          </p:cNvSpPr>
          <p:nvPr>
            <p:ph type="ctrTitle"/>
          </p:nvPr>
        </p:nvSpPr>
        <p:spPr/>
        <p:txBody>
          <a:bodyPr/>
          <a:lstStyle/>
          <a:p>
            <a:r>
              <a:rPr lang="sr-Latn-RS" dirty="0" err="1"/>
              <a:t>Oogenesis</a:t>
            </a:r>
            <a:endParaRPr lang="sr-Latn-RS" dirty="0"/>
          </a:p>
        </p:txBody>
      </p:sp>
      <p:sp>
        <p:nvSpPr>
          <p:cNvPr id="3" name="Subtitle 2">
            <a:extLst>
              <a:ext uri="{FF2B5EF4-FFF2-40B4-BE49-F238E27FC236}">
                <a16:creationId xmlns:a16="http://schemas.microsoft.com/office/drawing/2014/main" id="{47A0D83D-67A0-F940-8C25-2F9FCE94B475}"/>
              </a:ext>
            </a:extLst>
          </p:cNvPr>
          <p:cNvSpPr>
            <a:spLocks noGrp="1"/>
          </p:cNvSpPr>
          <p:nvPr>
            <p:ph type="subTitle" idx="1"/>
          </p:nvPr>
        </p:nvSpPr>
        <p:spPr/>
        <p:txBody>
          <a:bodyPr/>
          <a:lstStyle/>
          <a:p>
            <a:endParaRPr lang="sr-Latn-RS" dirty="0"/>
          </a:p>
        </p:txBody>
      </p:sp>
    </p:spTree>
    <p:extLst>
      <p:ext uri="{BB962C8B-B14F-4D97-AF65-F5344CB8AC3E}">
        <p14:creationId xmlns:p14="http://schemas.microsoft.com/office/powerpoint/2010/main" val="32883870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DE797-BDBB-F043-A88A-CDFFFE2C882E}"/>
              </a:ext>
            </a:extLst>
          </p:cNvPr>
          <p:cNvSpPr>
            <a:spLocks noGrp="1"/>
          </p:cNvSpPr>
          <p:nvPr>
            <p:ph type="title"/>
          </p:nvPr>
        </p:nvSpPr>
        <p:spPr/>
        <p:txBody>
          <a:bodyPr/>
          <a:lstStyle/>
          <a:p>
            <a:r>
              <a:rPr lang="sr-Latn-RS" dirty="0" err="1"/>
              <a:t>Hormonal</a:t>
            </a:r>
            <a:r>
              <a:rPr lang="sr-Latn-RS" dirty="0"/>
              <a:t> </a:t>
            </a:r>
            <a:r>
              <a:rPr lang="sr-Latn-RS" dirty="0" err="1"/>
              <a:t>regulation</a:t>
            </a:r>
            <a:r>
              <a:rPr lang="sr-Latn-RS" dirty="0"/>
              <a:t> </a:t>
            </a:r>
            <a:r>
              <a:rPr lang="sr-Latn-RS" dirty="0" err="1"/>
              <a:t>of</a:t>
            </a:r>
            <a:r>
              <a:rPr lang="sr-Latn-RS" dirty="0"/>
              <a:t> </a:t>
            </a:r>
            <a:r>
              <a:rPr lang="sr-Latn-RS" dirty="0" err="1"/>
              <a:t>oogenesis</a:t>
            </a:r>
            <a:endParaRPr lang="sr-Latn-RS" dirty="0"/>
          </a:p>
        </p:txBody>
      </p:sp>
      <p:sp>
        <p:nvSpPr>
          <p:cNvPr id="3" name="Content Placeholder 2">
            <a:extLst>
              <a:ext uri="{FF2B5EF4-FFF2-40B4-BE49-F238E27FC236}">
                <a16:creationId xmlns:a16="http://schemas.microsoft.com/office/drawing/2014/main" id="{FABD68BA-A2E2-CA4F-BE45-158B31CCBCA7}"/>
              </a:ext>
            </a:extLst>
          </p:cNvPr>
          <p:cNvSpPr>
            <a:spLocks noGrp="1"/>
          </p:cNvSpPr>
          <p:nvPr>
            <p:ph idx="1"/>
          </p:nvPr>
        </p:nvSpPr>
        <p:spPr>
          <a:xfrm>
            <a:off x="2092255" y="2133600"/>
            <a:ext cx="8915400" cy="3777622"/>
          </a:xfrm>
        </p:spPr>
        <p:txBody>
          <a:bodyPr/>
          <a:lstStyle/>
          <a:p>
            <a:pPr marL="0" indent="0">
              <a:buNone/>
            </a:pPr>
            <a:r>
              <a:rPr lang="sr-Latn-RS" dirty="0" err="1"/>
              <a:t>Anterior</a:t>
            </a:r>
            <a:r>
              <a:rPr lang="sr-Latn-RS" dirty="0"/>
              <a:t> lobe </a:t>
            </a:r>
            <a:r>
              <a:rPr lang="sr-Latn-RS" dirty="0" err="1"/>
              <a:t>of</a:t>
            </a:r>
            <a:r>
              <a:rPr lang="sr-Latn-RS" dirty="0"/>
              <a:t> </a:t>
            </a:r>
            <a:r>
              <a:rPr lang="sr-Latn-RS" dirty="0" err="1"/>
              <a:t>the</a:t>
            </a:r>
            <a:r>
              <a:rPr lang="sr-Latn-RS" dirty="0"/>
              <a:t> </a:t>
            </a:r>
            <a:r>
              <a:rPr lang="sr-Latn-RS" dirty="0" err="1"/>
              <a:t>pituitary</a:t>
            </a:r>
            <a:r>
              <a:rPr lang="sr-Latn-RS" dirty="0"/>
              <a:t> </a:t>
            </a:r>
            <a:r>
              <a:rPr lang="sr-Latn-RS" dirty="0" err="1"/>
              <a:t>gland</a:t>
            </a:r>
            <a:r>
              <a:rPr lang="sr-Latn-RS" dirty="0"/>
              <a:t>:</a:t>
            </a:r>
          </a:p>
          <a:p>
            <a:r>
              <a:rPr lang="sr-Latn-RS" dirty="0"/>
              <a:t>FSH</a:t>
            </a:r>
          </a:p>
          <a:p>
            <a:r>
              <a:rPr lang="sr-Latn-RS" dirty="0"/>
              <a:t>LH</a:t>
            </a:r>
          </a:p>
          <a:p>
            <a:endParaRPr lang="sr-Latn-RS" dirty="0"/>
          </a:p>
          <a:p>
            <a:pPr marL="0" indent="0">
              <a:buNone/>
            </a:pPr>
            <a:r>
              <a:rPr lang="sr-Latn-RS" dirty="0"/>
              <a:t> </a:t>
            </a:r>
            <a:r>
              <a:rPr lang="sr-Latn-RS" dirty="0" err="1"/>
              <a:t>Ovarian</a:t>
            </a:r>
            <a:r>
              <a:rPr lang="sr-Latn-RS" dirty="0"/>
              <a:t> </a:t>
            </a:r>
            <a:r>
              <a:rPr lang="sr-Latn-RS" dirty="0" err="1"/>
              <a:t>hormones</a:t>
            </a:r>
            <a:r>
              <a:rPr lang="sr-Latn-RS" dirty="0"/>
              <a:t>:</a:t>
            </a:r>
          </a:p>
          <a:p>
            <a:r>
              <a:rPr lang="sr-Latn-RS" dirty="0"/>
              <a:t>Estrogen</a:t>
            </a:r>
          </a:p>
          <a:p>
            <a:r>
              <a:rPr lang="sr-Latn-RS" dirty="0" err="1"/>
              <a:t>Progesterone</a:t>
            </a:r>
            <a:endParaRPr lang="sr-Latn-RS" dirty="0"/>
          </a:p>
        </p:txBody>
      </p:sp>
      <p:pic>
        <p:nvPicPr>
          <p:cNvPr id="4" name="Picture 2">
            <a:extLst>
              <a:ext uri="{FF2B5EF4-FFF2-40B4-BE49-F238E27FC236}">
                <a16:creationId xmlns:a16="http://schemas.microsoft.com/office/drawing/2014/main" id="{A7AF0D73-3468-184B-AFB1-7398531C611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18852" y="1584011"/>
            <a:ext cx="5332737"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24473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2D5C9-CCCB-3142-BBD0-E0A106C7653B}"/>
              </a:ext>
            </a:extLst>
          </p:cNvPr>
          <p:cNvSpPr>
            <a:spLocks noGrp="1"/>
          </p:cNvSpPr>
          <p:nvPr>
            <p:ph type="title"/>
          </p:nvPr>
        </p:nvSpPr>
        <p:spPr/>
        <p:txBody>
          <a:bodyPr/>
          <a:lstStyle/>
          <a:p>
            <a:r>
              <a:rPr lang="sr-Latn-RS" dirty="0" err="1"/>
              <a:t>Oocyte</a:t>
            </a:r>
            <a:r>
              <a:rPr lang="sr-Latn-RS" dirty="0"/>
              <a:t> </a:t>
            </a:r>
            <a:r>
              <a:rPr lang="sr-Latn-RS" dirty="0" err="1"/>
              <a:t>biology</a:t>
            </a:r>
            <a:endParaRPr lang="sr-Latn-RS" dirty="0"/>
          </a:p>
        </p:txBody>
      </p:sp>
      <p:sp>
        <p:nvSpPr>
          <p:cNvPr id="3" name="Content Placeholder 2">
            <a:extLst>
              <a:ext uri="{FF2B5EF4-FFF2-40B4-BE49-F238E27FC236}">
                <a16:creationId xmlns:a16="http://schemas.microsoft.com/office/drawing/2014/main" id="{58D46D4D-A04B-9341-96C1-716B2D0156E3}"/>
              </a:ext>
            </a:extLst>
          </p:cNvPr>
          <p:cNvSpPr>
            <a:spLocks noGrp="1"/>
          </p:cNvSpPr>
          <p:nvPr>
            <p:ph idx="1"/>
          </p:nvPr>
        </p:nvSpPr>
        <p:spPr>
          <a:xfrm>
            <a:off x="1740311" y="2133600"/>
            <a:ext cx="9941283" cy="3777622"/>
          </a:xfrm>
        </p:spPr>
        <p:txBody>
          <a:bodyPr/>
          <a:lstStyle/>
          <a:p>
            <a:r>
              <a:rPr lang="sr-Latn-RS" dirty="0" err="1"/>
              <a:t>The</a:t>
            </a:r>
            <a:r>
              <a:rPr lang="sr-Latn-RS" dirty="0"/>
              <a:t> </a:t>
            </a:r>
            <a:r>
              <a:rPr lang="sr-Latn-RS" dirty="0" err="1"/>
              <a:t>lifespan</a:t>
            </a:r>
            <a:r>
              <a:rPr lang="sr-Latn-RS" dirty="0"/>
              <a:t> </a:t>
            </a:r>
            <a:r>
              <a:rPr lang="sr-Latn-RS" dirty="0" err="1"/>
              <a:t>of</a:t>
            </a:r>
            <a:r>
              <a:rPr lang="sr-Latn-RS" dirty="0"/>
              <a:t> </a:t>
            </a:r>
            <a:r>
              <a:rPr lang="sr-Latn-RS" dirty="0" err="1"/>
              <a:t>an</a:t>
            </a:r>
            <a:r>
              <a:rPr lang="sr-Latn-RS" dirty="0"/>
              <a:t> </a:t>
            </a:r>
            <a:r>
              <a:rPr lang="sr-Latn-RS" dirty="0" err="1"/>
              <a:t>unfertilized</a:t>
            </a:r>
            <a:r>
              <a:rPr lang="sr-Latn-RS" dirty="0"/>
              <a:t> </a:t>
            </a:r>
            <a:r>
              <a:rPr lang="sr-Latn-RS" dirty="0" err="1"/>
              <a:t>egg</a:t>
            </a:r>
            <a:r>
              <a:rPr lang="sr-Latn-RS" dirty="0"/>
              <a:t> </a:t>
            </a:r>
            <a:r>
              <a:rPr lang="sr-Latn-RS" dirty="0" err="1"/>
              <a:t>cell</a:t>
            </a:r>
            <a:r>
              <a:rPr lang="sr-Latn-RS" dirty="0"/>
              <a:t> (</a:t>
            </a:r>
            <a:r>
              <a:rPr lang="sr-Latn-RS" dirty="0" err="1"/>
              <a:t>secondary</a:t>
            </a:r>
            <a:r>
              <a:rPr lang="sr-Latn-RS" dirty="0"/>
              <a:t> </a:t>
            </a:r>
            <a:r>
              <a:rPr lang="sr-Latn-RS" dirty="0" err="1"/>
              <a:t>oocyte</a:t>
            </a:r>
            <a:r>
              <a:rPr lang="sr-Latn-RS" dirty="0"/>
              <a:t>) is </a:t>
            </a:r>
            <a:r>
              <a:rPr lang="sr-Latn-RS" dirty="0" err="1"/>
              <a:t>always</a:t>
            </a:r>
            <a:r>
              <a:rPr lang="sr-Latn-RS" dirty="0"/>
              <a:t> </a:t>
            </a:r>
            <a:r>
              <a:rPr lang="sr-Latn-RS" dirty="0" err="1"/>
              <a:t>limited</a:t>
            </a:r>
            <a:r>
              <a:rPr lang="sr-Latn-RS" dirty="0"/>
              <a:t>.</a:t>
            </a:r>
          </a:p>
          <a:p>
            <a:r>
              <a:rPr lang="sr-Latn-RS" dirty="0"/>
              <a:t>In </a:t>
            </a:r>
            <a:r>
              <a:rPr lang="sr-Latn-RS" dirty="0" err="1"/>
              <a:t>women</a:t>
            </a:r>
            <a:r>
              <a:rPr lang="sr-Latn-RS" dirty="0"/>
              <a:t>, </a:t>
            </a:r>
            <a:r>
              <a:rPr lang="sr-Latn-RS" dirty="0" err="1"/>
              <a:t>the</a:t>
            </a:r>
            <a:r>
              <a:rPr lang="sr-Latn-RS" dirty="0"/>
              <a:t> </a:t>
            </a:r>
            <a:r>
              <a:rPr lang="sr-Latn-RS" dirty="0" err="1"/>
              <a:t>length</a:t>
            </a:r>
            <a:r>
              <a:rPr lang="sr-Latn-RS" dirty="0"/>
              <a:t> </a:t>
            </a:r>
            <a:r>
              <a:rPr lang="sr-Latn-RS" dirty="0" err="1"/>
              <a:t>of</a:t>
            </a:r>
            <a:r>
              <a:rPr lang="sr-Latn-RS" dirty="0"/>
              <a:t> </a:t>
            </a:r>
            <a:r>
              <a:rPr lang="sr-Latn-RS" dirty="0" err="1"/>
              <a:t>life</a:t>
            </a:r>
            <a:r>
              <a:rPr lang="sr-Latn-RS" dirty="0"/>
              <a:t> </a:t>
            </a:r>
            <a:r>
              <a:rPr lang="sr-Latn-RS" dirty="0" err="1"/>
              <a:t>of</a:t>
            </a:r>
            <a:r>
              <a:rPr lang="sr-Latn-RS" dirty="0"/>
              <a:t> </a:t>
            </a:r>
            <a:r>
              <a:rPr lang="sr-Latn-RS" dirty="0" err="1"/>
              <a:t>the</a:t>
            </a:r>
            <a:r>
              <a:rPr lang="sr-Latn-RS" dirty="0"/>
              <a:t> </a:t>
            </a:r>
            <a:r>
              <a:rPr lang="sr-Latn-RS" dirty="0" err="1"/>
              <a:t>secondary</a:t>
            </a:r>
            <a:r>
              <a:rPr lang="sr-Latn-RS" dirty="0"/>
              <a:t> </a:t>
            </a:r>
            <a:r>
              <a:rPr lang="sr-Latn-RS" dirty="0" err="1"/>
              <a:t>oocyte</a:t>
            </a:r>
            <a:r>
              <a:rPr lang="sr-Latn-RS" dirty="0"/>
              <a:t> is 24 </a:t>
            </a:r>
            <a:r>
              <a:rPr lang="sr-Latn-RS" dirty="0" err="1"/>
              <a:t>hours</a:t>
            </a:r>
            <a:r>
              <a:rPr lang="sr-Latn-RS" dirty="0"/>
              <a:t> in </a:t>
            </a:r>
            <a:r>
              <a:rPr lang="sr-Latn-RS" dirty="0" err="1"/>
              <a:t>the</a:t>
            </a:r>
            <a:r>
              <a:rPr lang="sr-Latn-RS" dirty="0"/>
              <a:t> </a:t>
            </a:r>
            <a:r>
              <a:rPr lang="sr-Latn-RS" dirty="0" err="1"/>
              <a:t>fallopian</a:t>
            </a:r>
            <a:r>
              <a:rPr lang="sr-Latn-RS" dirty="0"/>
              <a:t> tube.</a:t>
            </a:r>
          </a:p>
          <a:p>
            <a:r>
              <a:rPr lang="sr-Latn-RS" dirty="0"/>
              <a:t>In some </a:t>
            </a:r>
            <a:r>
              <a:rPr lang="sr-Latn-RS" dirty="0" err="1"/>
              <a:t>mammals</a:t>
            </a:r>
            <a:r>
              <a:rPr lang="sr-Latn-RS" dirty="0"/>
              <a:t>, </a:t>
            </a:r>
            <a:r>
              <a:rPr lang="sr-Latn-RS" dirty="0" err="1"/>
              <a:t>secondary</a:t>
            </a:r>
            <a:r>
              <a:rPr lang="sr-Latn-RS" dirty="0"/>
              <a:t> </a:t>
            </a:r>
            <a:r>
              <a:rPr lang="sr-Latn-RS" dirty="0" err="1"/>
              <a:t>oocytes</a:t>
            </a:r>
            <a:r>
              <a:rPr lang="sr-Latn-RS" dirty="0"/>
              <a:t> last </a:t>
            </a:r>
            <a:r>
              <a:rPr lang="sr-Latn-RS" dirty="0" err="1"/>
              <a:t>up</a:t>
            </a:r>
            <a:r>
              <a:rPr lang="sr-Latn-RS" dirty="0"/>
              <a:t> to 30 </a:t>
            </a:r>
            <a:r>
              <a:rPr lang="sr-Latn-RS" dirty="0" err="1"/>
              <a:t>hours</a:t>
            </a:r>
            <a:r>
              <a:rPr lang="sr-Latn-RS" dirty="0"/>
              <a:t>, </a:t>
            </a:r>
            <a:r>
              <a:rPr lang="sr-Latn-RS" dirty="0" err="1"/>
              <a:t>or</a:t>
            </a:r>
            <a:r>
              <a:rPr lang="sr-Latn-RS" dirty="0"/>
              <a:t> </a:t>
            </a:r>
            <a:r>
              <a:rPr lang="sr-Latn-RS" dirty="0" err="1"/>
              <a:t>only</a:t>
            </a:r>
            <a:r>
              <a:rPr lang="sr-Latn-RS" dirty="0"/>
              <a:t> </a:t>
            </a:r>
            <a:r>
              <a:rPr lang="sr-Latn-RS" dirty="0" err="1"/>
              <a:t>up</a:t>
            </a:r>
            <a:r>
              <a:rPr lang="sr-Latn-RS" dirty="0"/>
              <a:t> to a </a:t>
            </a:r>
            <a:r>
              <a:rPr lang="sr-Latn-RS" dirty="0" err="1"/>
              <a:t>few</a:t>
            </a:r>
            <a:r>
              <a:rPr lang="sr-Latn-RS" dirty="0"/>
              <a:t> </a:t>
            </a:r>
            <a:r>
              <a:rPr lang="sr-Latn-RS" dirty="0" err="1"/>
              <a:t>hours</a:t>
            </a:r>
            <a:r>
              <a:rPr lang="sr-Latn-RS" dirty="0"/>
              <a:t>.</a:t>
            </a:r>
          </a:p>
          <a:p>
            <a:endParaRPr lang="sr-Latn-RS" dirty="0"/>
          </a:p>
        </p:txBody>
      </p:sp>
      <p:pic>
        <p:nvPicPr>
          <p:cNvPr id="4098" name="Picture 2" descr="Fertilization. Growth and maturation of oocyte Growth of the oocyte  –Essential for successful fertilization and embryonic development Before  the ovulation. - ppt download">
            <a:extLst>
              <a:ext uri="{FF2B5EF4-FFF2-40B4-BE49-F238E27FC236}">
                <a16:creationId xmlns:a16="http://schemas.microsoft.com/office/drawing/2014/main" id="{921128F9-F263-6349-B3A5-099DA07335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5106" y="3768213"/>
            <a:ext cx="4119716" cy="3089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9341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06F76-6C7D-BD4F-8B9E-FA4F9601111C}"/>
              </a:ext>
            </a:extLst>
          </p:cNvPr>
          <p:cNvSpPr>
            <a:spLocks noGrp="1"/>
          </p:cNvSpPr>
          <p:nvPr>
            <p:ph type="title"/>
          </p:nvPr>
        </p:nvSpPr>
        <p:spPr/>
        <p:txBody>
          <a:bodyPr/>
          <a:lstStyle/>
          <a:p>
            <a:r>
              <a:rPr lang="sr-Latn-RS" dirty="0" err="1"/>
              <a:t>Ovarian</a:t>
            </a:r>
            <a:r>
              <a:rPr lang="sr-Latn-RS" dirty="0"/>
              <a:t> </a:t>
            </a:r>
            <a:r>
              <a:rPr lang="sr-Latn-RS" dirty="0" err="1"/>
              <a:t>aging</a:t>
            </a:r>
            <a:r>
              <a:rPr lang="sr-Latn-RS" dirty="0"/>
              <a:t>…</a:t>
            </a:r>
          </a:p>
        </p:txBody>
      </p:sp>
      <p:sp>
        <p:nvSpPr>
          <p:cNvPr id="3" name="Content Placeholder 2">
            <a:extLst>
              <a:ext uri="{FF2B5EF4-FFF2-40B4-BE49-F238E27FC236}">
                <a16:creationId xmlns:a16="http://schemas.microsoft.com/office/drawing/2014/main" id="{AAD0904C-1724-4449-A5EE-ED95CD71E1CD}"/>
              </a:ext>
            </a:extLst>
          </p:cNvPr>
          <p:cNvSpPr>
            <a:spLocks noGrp="1"/>
          </p:cNvSpPr>
          <p:nvPr>
            <p:ph idx="1"/>
          </p:nvPr>
        </p:nvSpPr>
        <p:spPr>
          <a:xfrm>
            <a:off x="2005782" y="1876272"/>
            <a:ext cx="9498830" cy="3777622"/>
          </a:xfrm>
        </p:spPr>
        <p:txBody>
          <a:bodyPr>
            <a:normAutofit/>
          </a:bodyPr>
          <a:lstStyle/>
          <a:p>
            <a:r>
              <a:rPr lang="en-US" sz="1800" dirty="0">
                <a:effectLst/>
              </a:rPr>
              <a:t>The long resting phase during the first meiotic division may be a factor in the increased risk of chromosome abnormalities in the offspring of older mothers. Long </a:t>
            </a:r>
            <a:r>
              <a:rPr lang="en-US" dirty="0"/>
              <a:t>dictyotene phase probably damage the cell’s spindle formation and repair mechanisms, thereby predisposing to non-disjunction during meiosis. </a:t>
            </a:r>
          </a:p>
          <a:p>
            <a:r>
              <a:rPr lang="sr-Latn-RS" dirty="0" err="1"/>
              <a:t>It</a:t>
            </a:r>
            <a:r>
              <a:rPr lang="sr-Latn-RS" dirty="0"/>
              <a:t> </a:t>
            </a:r>
            <a:r>
              <a:rPr lang="sr-Latn-RS" dirty="0" err="1"/>
              <a:t>has</a:t>
            </a:r>
            <a:r>
              <a:rPr lang="sr-Latn-RS" dirty="0"/>
              <a:t> </a:t>
            </a:r>
            <a:r>
              <a:rPr lang="sr-Latn-RS" dirty="0" err="1"/>
              <a:t>been</a:t>
            </a:r>
            <a:r>
              <a:rPr lang="sr-Latn-RS" dirty="0"/>
              <a:t> </a:t>
            </a:r>
            <a:r>
              <a:rPr lang="sr-Latn-RS" dirty="0" err="1"/>
              <a:t>confirmed</a:t>
            </a:r>
            <a:r>
              <a:rPr lang="sr-Latn-RS" dirty="0"/>
              <a:t> </a:t>
            </a:r>
            <a:r>
              <a:rPr lang="sr-Latn-RS" dirty="0" err="1"/>
              <a:t>that</a:t>
            </a:r>
            <a:r>
              <a:rPr lang="sr-Latn-RS" dirty="0"/>
              <a:t> </a:t>
            </a:r>
            <a:r>
              <a:rPr lang="sr-Latn-RS" dirty="0" err="1"/>
              <a:t>the</a:t>
            </a:r>
            <a:r>
              <a:rPr lang="sr-Latn-RS" dirty="0"/>
              <a:t> </a:t>
            </a:r>
            <a:r>
              <a:rPr lang="sr-Latn-RS" dirty="0" err="1"/>
              <a:t>aging</a:t>
            </a:r>
            <a:r>
              <a:rPr lang="sr-Latn-RS" dirty="0"/>
              <a:t> </a:t>
            </a:r>
            <a:r>
              <a:rPr lang="sr-Latn-RS" dirty="0" err="1"/>
              <a:t>of</a:t>
            </a:r>
            <a:r>
              <a:rPr lang="sr-Latn-RS" dirty="0"/>
              <a:t> </a:t>
            </a:r>
            <a:r>
              <a:rPr lang="sr-Latn-RS" dirty="0" err="1"/>
              <a:t>the</a:t>
            </a:r>
            <a:r>
              <a:rPr lang="sr-Latn-RS" dirty="0"/>
              <a:t> </a:t>
            </a:r>
            <a:r>
              <a:rPr lang="sr-Latn-RS" dirty="0" err="1"/>
              <a:t>secondary</a:t>
            </a:r>
            <a:r>
              <a:rPr lang="sr-Latn-RS" dirty="0"/>
              <a:t> </a:t>
            </a:r>
            <a:r>
              <a:rPr lang="sr-Latn-RS" dirty="0" err="1"/>
              <a:t>oocyte</a:t>
            </a:r>
            <a:r>
              <a:rPr lang="sr-Latn-RS" dirty="0"/>
              <a:t> </a:t>
            </a:r>
            <a:r>
              <a:rPr lang="sr-Latn-RS" dirty="0" err="1"/>
              <a:t>affects</a:t>
            </a:r>
            <a:r>
              <a:rPr lang="sr-Latn-RS" dirty="0"/>
              <a:t> </a:t>
            </a:r>
            <a:r>
              <a:rPr lang="sr-Latn-RS" dirty="0" err="1"/>
              <a:t>the</a:t>
            </a:r>
            <a:r>
              <a:rPr lang="sr-Latn-RS" dirty="0"/>
              <a:t> </a:t>
            </a:r>
            <a:r>
              <a:rPr lang="sr-Latn-RS" dirty="0" err="1"/>
              <a:t>increased</a:t>
            </a:r>
            <a:r>
              <a:rPr lang="sr-Latn-RS" dirty="0"/>
              <a:t> </a:t>
            </a:r>
            <a:r>
              <a:rPr lang="sr-Latn-RS" dirty="0" err="1"/>
              <a:t>mortality</a:t>
            </a:r>
            <a:r>
              <a:rPr lang="sr-Latn-RS" dirty="0"/>
              <a:t> </a:t>
            </a:r>
            <a:r>
              <a:rPr lang="sr-Latn-RS" dirty="0" err="1"/>
              <a:t>of</a:t>
            </a:r>
            <a:r>
              <a:rPr lang="sr-Latn-RS" dirty="0"/>
              <a:t> </a:t>
            </a:r>
            <a:r>
              <a:rPr lang="sr-Latn-RS" dirty="0" err="1"/>
              <a:t>the</a:t>
            </a:r>
            <a:r>
              <a:rPr lang="sr-Latn-RS" dirty="0"/>
              <a:t> </a:t>
            </a:r>
            <a:r>
              <a:rPr lang="sr-Latn-RS" dirty="0" err="1"/>
              <a:t>embryo</a:t>
            </a:r>
            <a:r>
              <a:rPr lang="sr-Latn-RS" dirty="0"/>
              <a:t>, </a:t>
            </a:r>
            <a:r>
              <a:rPr lang="sr-Latn-RS" dirty="0" err="1"/>
              <a:t>disturbances</a:t>
            </a:r>
            <a:r>
              <a:rPr lang="sr-Latn-RS" dirty="0"/>
              <a:t> in </a:t>
            </a:r>
            <a:r>
              <a:rPr lang="sr-Latn-RS" dirty="0" err="1"/>
              <a:t>the</a:t>
            </a:r>
            <a:r>
              <a:rPr lang="sr-Latn-RS" dirty="0"/>
              <a:t> </a:t>
            </a:r>
            <a:r>
              <a:rPr lang="sr-Latn-RS" dirty="0" err="1"/>
              <a:t>implantation</a:t>
            </a:r>
            <a:r>
              <a:rPr lang="sr-Latn-RS" dirty="0"/>
              <a:t> </a:t>
            </a:r>
            <a:r>
              <a:rPr lang="sr-Latn-RS" dirty="0" err="1"/>
              <a:t>and</a:t>
            </a:r>
            <a:r>
              <a:rPr lang="sr-Latn-RS" dirty="0"/>
              <a:t> </a:t>
            </a:r>
            <a:r>
              <a:rPr lang="sr-Latn-RS" dirty="0" err="1"/>
              <a:t>increases</a:t>
            </a:r>
            <a:r>
              <a:rPr lang="sr-Latn-RS" dirty="0"/>
              <a:t> </a:t>
            </a:r>
            <a:r>
              <a:rPr lang="sr-Latn-RS" dirty="0" err="1"/>
              <a:t>polyspermy</a:t>
            </a:r>
            <a:r>
              <a:rPr lang="sr-Latn-RS" dirty="0"/>
              <a:t> (</a:t>
            </a:r>
            <a:r>
              <a:rPr lang="sr-Latn-RS" dirty="0" err="1"/>
              <a:t>resulting</a:t>
            </a:r>
            <a:r>
              <a:rPr lang="sr-Latn-RS" dirty="0"/>
              <a:t> in </a:t>
            </a:r>
            <a:r>
              <a:rPr lang="sr-Latn-RS" dirty="0" err="1"/>
              <a:t>polyploidy</a:t>
            </a:r>
            <a:r>
              <a:rPr lang="sr-Latn-RS" dirty="0"/>
              <a:t> in </a:t>
            </a:r>
            <a:r>
              <a:rPr lang="sr-Latn-RS" dirty="0" err="1"/>
              <a:t>the</a:t>
            </a:r>
            <a:r>
              <a:rPr lang="sr-Latn-RS" dirty="0"/>
              <a:t> fetus).</a:t>
            </a:r>
            <a:endParaRPr lang="en-US" dirty="0"/>
          </a:p>
          <a:p>
            <a:pPr marL="0" indent="0">
              <a:buNone/>
            </a:pPr>
            <a:endParaRPr lang="sr-Latn-RS" dirty="0"/>
          </a:p>
        </p:txBody>
      </p:sp>
      <p:pic>
        <p:nvPicPr>
          <p:cNvPr id="5124" name="Picture 4" descr="The process of ovarian aging: it is not just about oocytes and granulosa  cells | SpringerLink">
            <a:extLst>
              <a:ext uri="{FF2B5EF4-FFF2-40B4-BE49-F238E27FC236}">
                <a16:creationId xmlns:a16="http://schemas.microsoft.com/office/drawing/2014/main" id="{542E1B71-B2BA-DA40-9240-961465C5DE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4197855"/>
            <a:ext cx="4992329" cy="2660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30834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B8151-1068-E049-9A8C-43E180484BD4}"/>
              </a:ext>
            </a:extLst>
          </p:cNvPr>
          <p:cNvSpPr>
            <a:spLocks noGrp="1"/>
          </p:cNvSpPr>
          <p:nvPr>
            <p:ph type="title"/>
          </p:nvPr>
        </p:nvSpPr>
        <p:spPr/>
        <p:txBody>
          <a:bodyPr/>
          <a:lstStyle/>
          <a:p>
            <a:endParaRPr lang="sr-Latn-RS"/>
          </a:p>
        </p:txBody>
      </p:sp>
      <p:sp>
        <p:nvSpPr>
          <p:cNvPr id="3" name="Content Placeholder 2">
            <a:extLst>
              <a:ext uri="{FF2B5EF4-FFF2-40B4-BE49-F238E27FC236}">
                <a16:creationId xmlns:a16="http://schemas.microsoft.com/office/drawing/2014/main" id="{BC954D0E-F40F-4341-B8C6-B09A6315F9C0}"/>
              </a:ext>
            </a:extLst>
          </p:cNvPr>
          <p:cNvSpPr>
            <a:spLocks noGrp="1"/>
          </p:cNvSpPr>
          <p:nvPr>
            <p:ph idx="1"/>
          </p:nvPr>
        </p:nvSpPr>
        <p:spPr/>
        <p:txBody>
          <a:bodyPr/>
          <a:lstStyle/>
          <a:p>
            <a:endParaRPr lang="sr-Latn-RS"/>
          </a:p>
        </p:txBody>
      </p:sp>
      <p:pic>
        <p:nvPicPr>
          <p:cNvPr id="4" name="Picture 2" descr="The prevalence and related factors of ovarian dysfunction and aging.... |  Download Scientific Diagram">
            <a:extLst>
              <a:ext uri="{FF2B5EF4-FFF2-40B4-BE49-F238E27FC236}">
                <a16:creationId xmlns:a16="http://schemas.microsoft.com/office/drawing/2014/main" id="{3FD7B815-1439-2C42-A7A1-69FA4952DF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056" y="0"/>
            <a:ext cx="84978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7875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54CC0-1B84-BE42-8817-AD4147A8FC7B}"/>
              </a:ext>
            </a:extLst>
          </p:cNvPr>
          <p:cNvSpPr>
            <a:spLocks noGrp="1"/>
          </p:cNvSpPr>
          <p:nvPr>
            <p:ph type="title"/>
          </p:nvPr>
        </p:nvSpPr>
        <p:spPr/>
        <p:txBody>
          <a:bodyPr/>
          <a:lstStyle/>
          <a:p>
            <a:r>
              <a:rPr lang="sr-Latn-RS" dirty="0" err="1"/>
              <a:t>Section</a:t>
            </a:r>
            <a:r>
              <a:rPr lang="sr-Latn-RS" dirty="0"/>
              <a:t> </a:t>
            </a:r>
            <a:r>
              <a:rPr lang="sr-Latn-RS" dirty="0" err="1"/>
              <a:t>through</a:t>
            </a:r>
            <a:r>
              <a:rPr lang="sr-Latn-RS" dirty="0"/>
              <a:t> </a:t>
            </a:r>
            <a:r>
              <a:rPr lang="sr-Latn-RS" dirty="0" err="1"/>
              <a:t>the</a:t>
            </a:r>
            <a:r>
              <a:rPr lang="sr-Latn-RS" dirty="0"/>
              <a:t> </a:t>
            </a:r>
            <a:r>
              <a:rPr lang="sr-Latn-RS" dirty="0" err="1"/>
              <a:t>ovary</a:t>
            </a:r>
            <a:r>
              <a:rPr lang="sr-Latn-RS" dirty="0"/>
              <a:t> </a:t>
            </a:r>
            <a:r>
              <a:rPr lang="sr-Latn-RS" dirty="0" err="1"/>
              <a:t>of</a:t>
            </a:r>
            <a:r>
              <a:rPr lang="sr-Latn-RS" dirty="0"/>
              <a:t> a </a:t>
            </a:r>
            <a:r>
              <a:rPr lang="sr-Latn-RS" dirty="0" err="1"/>
              <a:t>woman</a:t>
            </a:r>
            <a:endParaRPr lang="sr-Latn-RS" dirty="0"/>
          </a:p>
        </p:txBody>
      </p:sp>
      <p:sp>
        <p:nvSpPr>
          <p:cNvPr id="3" name="Content Placeholder 2">
            <a:extLst>
              <a:ext uri="{FF2B5EF4-FFF2-40B4-BE49-F238E27FC236}">
                <a16:creationId xmlns:a16="http://schemas.microsoft.com/office/drawing/2014/main" id="{6F29BC05-345B-D34F-8380-02EAA706F38D}"/>
              </a:ext>
            </a:extLst>
          </p:cNvPr>
          <p:cNvSpPr>
            <a:spLocks noGrp="1"/>
          </p:cNvSpPr>
          <p:nvPr>
            <p:ph idx="1"/>
          </p:nvPr>
        </p:nvSpPr>
        <p:spPr/>
        <p:txBody>
          <a:bodyPr/>
          <a:lstStyle/>
          <a:p>
            <a:endParaRPr lang="sr-Latn-RS"/>
          </a:p>
        </p:txBody>
      </p:sp>
      <p:pic>
        <p:nvPicPr>
          <p:cNvPr id="4" name="Picture 3">
            <a:extLst>
              <a:ext uri="{FF2B5EF4-FFF2-40B4-BE49-F238E27FC236}">
                <a16:creationId xmlns:a16="http://schemas.microsoft.com/office/drawing/2014/main" id="{8CE5DF67-FEDA-2D47-89D3-3835411D6FE7}"/>
              </a:ext>
            </a:extLst>
          </p:cNvPr>
          <p:cNvPicPr>
            <a:picLocks noChangeAspect="1"/>
          </p:cNvPicPr>
          <p:nvPr/>
        </p:nvPicPr>
        <p:blipFill rotWithShape="1">
          <a:blip r:embed="rId2"/>
          <a:srcRect b="11667"/>
          <a:stretch/>
        </p:blipFill>
        <p:spPr>
          <a:xfrm>
            <a:off x="3884612" y="1872622"/>
            <a:ext cx="6324600" cy="4038600"/>
          </a:xfrm>
          <a:prstGeom prst="rect">
            <a:avLst/>
          </a:prstGeom>
        </p:spPr>
      </p:pic>
    </p:spTree>
    <p:extLst>
      <p:ext uri="{BB962C8B-B14F-4D97-AF65-F5344CB8AC3E}">
        <p14:creationId xmlns:p14="http://schemas.microsoft.com/office/powerpoint/2010/main" val="26588075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34BF1-69C0-1E45-9CA4-B2D3911BE4FC}"/>
              </a:ext>
            </a:extLst>
          </p:cNvPr>
          <p:cNvSpPr>
            <a:spLocks noGrp="1"/>
          </p:cNvSpPr>
          <p:nvPr>
            <p:ph type="title"/>
          </p:nvPr>
        </p:nvSpPr>
        <p:spPr/>
        <p:txBody>
          <a:bodyPr/>
          <a:lstStyle/>
          <a:p>
            <a:r>
              <a:rPr lang="sr-Latn-RS" dirty="0" err="1"/>
              <a:t>Differences</a:t>
            </a:r>
            <a:r>
              <a:rPr lang="sr-Latn-RS" dirty="0"/>
              <a:t> in </a:t>
            </a:r>
            <a:r>
              <a:rPr lang="sr-Latn-RS" dirty="0" err="1"/>
              <a:t>gametogenesis</a:t>
            </a:r>
            <a:r>
              <a:rPr lang="sr-Latn-RS" dirty="0"/>
              <a:t> in </a:t>
            </a:r>
            <a:r>
              <a:rPr lang="sr-Latn-RS" dirty="0" err="1"/>
              <a:t>males</a:t>
            </a:r>
            <a:r>
              <a:rPr lang="sr-Latn-RS" dirty="0"/>
              <a:t> </a:t>
            </a:r>
            <a:r>
              <a:rPr lang="sr-Latn-RS" dirty="0" err="1"/>
              <a:t>and</a:t>
            </a:r>
            <a:r>
              <a:rPr lang="sr-Latn-RS" dirty="0"/>
              <a:t> </a:t>
            </a:r>
            <a:r>
              <a:rPr lang="sr-Latn-RS" dirty="0" err="1"/>
              <a:t>females</a:t>
            </a:r>
            <a:endParaRPr lang="sr-Latn-RS" dirty="0"/>
          </a:p>
        </p:txBody>
      </p:sp>
      <p:pic>
        <p:nvPicPr>
          <p:cNvPr id="5" name="Content Placeholder 4">
            <a:extLst>
              <a:ext uri="{FF2B5EF4-FFF2-40B4-BE49-F238E27FC236}">
                <a16:creationId xmlns:a16="http://schemas.microsoft.com/office/drawing/2014/main" id="{661AD528-7416-9E4A-9EB5-F50460ADF955}"/>
              </a:ext>
            </a:extLst>
          </p:cNvPr>
          <p:cNvPicPr>
            <a:picLocks noGrp="1" noChangeAspect="1"/>
          </p:cNvPicPr>
          <p:nvPr>
            <p:ph idx="1"/>
          </p:nvPr>
        </p:nvPicPr>
        <p:blipFill rotWithShape="1">
          <a:blip r:embed="rId2"/>
          <a:srcRect t="22105"/>
          <a:stretch/>
        </p:blipFill>
        <p:spPr>
          <a:xfrm>
            <a:off x="2592925" y="2293839"/>
            <a:ext cx="7436446" cy="3665966"/>
          </a:xfrm>
        </p:spPr>
      </p:pic>
    </p:spTree>
    <p:extLst>
      <p:ext uri="{BB962C8B-B14F-4D97-AF65-F5344CB8AC3E}">
        <p14:creationId xmlns:p14="http://schemas.microsoft.com/office/powerpoint/2010/main" val="2592884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0C6482-4279-8D46-98BA-F21E4D13950E}"/>
              </a:ext>
            </a:extLst>
          </p:cNvPr>
          <p:cNvSpPr>
            <a:spLocks noGrp="1"/>
          </p:cNvSpPr>
          <p:nvPr>
            <p:ph idx="1"/>
          </p:nvPr>
        </p:nvSpPr>
        <p:spPr/>
        <p:txBody>
          <a:bodyPr/>
          <a:lstStyle/>
          <a:p>
            <a:r>
              <a:rPr lang="sr-Latn-RS" dirty="0" err="1"/>
              <a:t>The</a:t>
            </a:r>
            <a:r>
              <a:rPr lang="sr-Latn-RS" dirty="0"/>
              <a:t> </a:t>
            </a:r>
            <a:r>
              <a:rPr lang="sr-Latn-RS" dirty="0" err="1"/>
              <a:t>number</a:t>
            </a:r>
            <a:r>
              <a:rPr lang="sr-Latn-RS" dirty="0"/>
              <a:t> </a:t>
            </a:r>
            <a:r>
              <a:rPr lang="sr-Latn-RS" dirty="0" err="1"/>
              <a:t>of</a:t>
            </a:r>
            <a:r>
              <a:rPr lang="sr-Latn-RS" dirty="0"/>
              <a:t> mature </a:t>
            </a:r>
            <a:r>
              <a:rPr lang="sr-Latn-RS" dirty="0" err="1"/>
              <a:t>gametes</a:t>
            </a:r>
            <a:r>
              <a:rPr lang="sr-Latn-RS" dirty="0"/>
              <a:t> </a:t>
            </a:r>
            <a:r>
              <a:rPr lang="sr-Latn-RS" dirty="0" err="1"/>
              <a:t>that</a:t>
            </a:r>
            <a:r>
              <a:rPr lang="sr-Latn-RS" dirty="0"/>
              <a:t> </a:t>
            </a:r>
            <a:r>
              <a:rPr lang="sr-Latn-RS" dirty="0" err="1"/>
              <a:t>arise</a:t>
            </a:r>
            <a:r>
              <a:rPr lang="sr-Latn-RS" dirty="0"/>
              <a:t> from one </a:t>
            </a:r>
            <a:r>
              <a:rPr lang="sr-Latn-RS" dirty="0" err="1"/>
              <a:t>immature</a:t>
            </a:r>
            <a:r>
              <a:rPr lang="sr-Latn-RS" dirty="0"/>
              <a:t> </a:t>
            </a:r>
            <a:r>
              <a:rPr lang="sr-Latn-RS" dirty="0" err="1"/>
              <a:t>cell</a:t>
            </a:r>
            <a:r>
              <a:rPr lang="sr-Latn-RS" dirty="0"/>
              <a:t>.</a:t>
            </a:r>
          </a:p>
          <a:p>
            <a:endParaRPr lang="sr-Latn-RS" dirty="0"/>
          </a:p>
          <a:p>
            <a:r>
              <a:rPr lang="sr-Latn-RS" dirty="0" err="1"/>
              <a:t>The</a:t>
            </a:r>
            <a:r>
              <a:rPr lang="sr-Latn-RS" dirty="0"/>
              <a:t> </a:t>
            </a:r>
            <a:r>
              <a:rPr lang="sr-Latn-RS" dirty="0" err="1"/>
              <a:t>number</a:t>
            </a:r>
            <a:r>
              <a:rPr lang="sr-Latn-RS" dirty="0"/>
              <a:t> </a:t>
            </a:r>
            <a:r>
              <a:rPr lang="sr-Latn-RS" dirty="0" err="1"/>
              <a:t>of</a:t>
            </a:r>
            <a:r>
              <a:rPr lang="sr-Latn-RS" dirty="0"/>
              <a:t> </a:t>
            </a:r>
            <a:r>
              <a:rPr lang="sr-Latn-RS" dirty="0" err="1"/>
              <a:t>gametes</a:t>
            </a:r>
            <a:r>
              <a:rPr lang="sr-Latn-RS" dirty="0"/>
              <a:t> </a:t>
            </a:r>
            <a:r>
              <a:rPr lang="sr-Latn-RS" dirty="0" err="1"/>
              <a:t>that</a:t>
            </a:r>
            <a:r>
              <a:rPr lang="sr-Latn-RS" dirty="0"/>
              <a:t> mature </a:t>
            </a:r>
            <a:r>
              <a:rPr lang="sr-Latn-RS" dirty="0" err="1"/>
              <a:t>during</a:t>
            </a:r>
            <a:r>
              <a:rPr lang="sr-Latn-RS" dirty="0"/>
              <a:t> one </a:t>
            </a:r>
            <a:r>
              <a:rPr lang="sr-Latn-RS" dirty="0" err="1"/>
              <a:t>month</a:t>
            </a:r>
            <a:r>
              <a:rPr lang="sr-Latn-RS" dirty="0"/>
              <a:t>.</a:t>
            </a:r>
          </a:p>
          <a:p>
            <a:endParaRPr lang="sr-Latn-RS" dirty="0"/>
          </a:p>
          <a:p>
            <a:r>
              <a:rPr lang="sr-Latn-RS" dirty="0"/>
              <a:t>At </a:t>
            </a:r>
            <a:r>
              <a:rPr lang="sr-Latn-RS" dirty="0" err="1"/>
              <a:t>the</a:t>
            </a:r>
            <a:r>
              <a:rPr lang="sr-Latn-RS" dirty="0"/>
              <a:t> time </a:t>
            </a:r>
            <a:r>
              <a:rPr lang="sr-Latn-RS" dirty="0" err="1"/>
              <a:t>of</a:t>
            </a:r>
            <a:r>
              <a:rPr lang="sr-Latn-RS" dirty="0"/>
              <a:t> </a:t>
            </a:r>
            <a:r>
              <a:rPr lang="sr-Latn-RS" dirty="0" err="1"/>
              <a:t>the</a:t>
            </a:r>
            <a:r>
              <a:rPr lang="sr-Latn-RS" dirty="0"/>
              <a:t> </a:t>
            </a:r>
            <a:r>
              <a:rPr lang="sr-Latn-RS" dirty="0" err="1"/>
              <a:t>beginning</a:t>
            </a:r>
            <a:r>
              <a:rPr lang="sr-Latn-RS" dirty="0"/>
              <a:t> </a:t>
            </a:r>
            <a:r>
              <a:rPr lang="sr-Latn-RS" dirty="0" err="1"/>
              <a:t>of</a:t>
            </a:r>
            <a:r>
              <a:rPr lang="sr-Latn-RS" dirty="0"/>
              <a:t> </a:t>
            </a:r>
            <a:r>
              <a:rPr lang="sr-Latn-RS" dirty="0" err="1"/>
              <a:t>maturation</a:t>
            </a:r>
            <a:r>
              <a:rPr lang="sr-Latn-RS" dirty="0"/>
              <a:t>, </a:t>
            </a:r>
            <a:r>
              <a:rPr lang="sr-Latn-RS" dirty="0" err="1"/>
              <a:t>oogenesis</a:t>
            </a:r>
            <a:r>
              <a:rPr lang="sr-Latn-RS" dirty="0"/>
              <a:t> is a </a:t>
            </a:r>
            <a:r>
              <a:rPr lang="sr-Latn-RS" dirty="0" err="1"/>
              <a:t>discontinuous</a:t>
            </a:r>
            <a:r>
              <a:rPr lang="sr-Latn-RS" dirty="0"/>
              <a:t> </a:t>
            </a:r>
            <a:r>
              <a:rPr lang="sr-Latn-RS" dirty="0" err="1"/>
              <a:t>process</a:t>
            </a:r>
            <a:r>
              <a:rPr lang="sr-Latn-RS" dirty="0"/>
              <a:t> </a:t>
            </a:r>
            <a:r>
              <a:rPr lang="sr-Latn-RS" dirty="0" err="1"/>
              <a:t>that</a:t>
            </a:r>
            <a:r>
              <a:rPr lang="sr-Latn-RS" dirty="0"/>
              <a:t> </a:t>
            </a:r>
            <a:r>
              <a:rPr lang="sr-Latn-RS" dirty="0" err="1"/>
              <a:t>has</a:t>
            </a:r>
            <a:r>
              <a:rPr lang="sr-Latn-RS" dirty="0"/>
              <a:t> 2 </a:t>
            </a:r>
            <a:r>
              <a:rPr lang="sr-Latn-RS" dirty="0" err="1"/>
              <a:t>stops</a:t>
            </a:r>
            <a:r>
              <a:rPr lang="sr-Latn-RS" dirty="0"/>
              <a:t>, </a:t>
            </a:r>
            <a:r>
              <a:rPr lang="sr-Latn-RS" dirty="0" err="1"/>
              <a:t>and</a:t>
            </a:r>
            <a:r>
              <a:rPr lang="sr-Latn-RS" dirty="0"/>
              <a:t> </a:t>
            </a:r>
            <a:r>
              <a:rPr lang="sr-Latn-RS" dirty="0" err="1"/>
              <a:t>spermatogenesis</a:t>
            </a:r>
            <a:r>
              <a:rPr lang="sr-Latn-RS" dirty="0"/>
              <a:t> is a </a:t>
            </a:r>
            <a:r>
              <a:rPr lang="sr-Latn-RS" dirty="0" err="1"/>
              <a:t>continuous</a:t>
            </a:r>
            <a:r>
              <a:rPr lang="sr-Latn-RS" dirty="0"/>
              <a:t> </a:t>
            </a:r>
            <a:r>
              <a:rPr lang="sr-Latn-RS" dirty="0" err="1"/>
              <a:t>process</a:t>
            </a:r>
            <a:r>
              <a:rPr lang="sr-Latn-RS" dirty="0"/>
              <a:t>.</a:t>
            </a:r>
          </a:p>
          <a:p>
            <a:endParaRPr lang="sr-Latn-RS" dirty="0"/>
          </a:p>
          <a:p>
            <a:r>
              <a:rPr lang="sr-Latn-RS" dirty="0" err="1"/>
              <a:t>Duration</a:t>
            </a:r>
            <a:r>
              <a:rPr lang="sr-Latn-RS" dirty="0"/>
              <a:t> </a:t>
            </a:r>
            <a:r>
              <a:rPr lang="sr-Latn-RS" dirty="0" err="1"/>
              <a:t>during</a:t>
            </a:r>
            <a:r>
              <a:rPr lang="sr-Latn-RS" dirty="0"/>
              <a:t> </a:t>
            </a:r>
            <a:r>
              <a:rPr lang="sr-Latn-RS" dirty="0" err="1"/>
              <a:t>life</a:t>
            </a:r>
            <a:r>
              <a:rPr lang="sr-Latn-RS" dirty="0"/>
              <a:t>. </a:t>
            </a:r>
            <a:r>
              <a:rPr lang="sr-Latn-RS" dirty="0" err="1"/>
              <a:t>During</a:t>
            </a:r>
            <a:r>
              <a:rPr lang="sr-Latn-RS" dirty="0"/>
              <a:t> </a:t>
            </a:r>
            <a:r>
              <a:rPr lang="sr-Latn-RS" dirty="0" err="1"/>
              <a:t>the</a:t>
            </a:r>
            <a:r>
              <a:rPr lang="sr-Latn-RS" dirty="0"/>
              <a:t> </a:t>
            </a:r>
            <a:r>
              <a:rPr lang="sr-Latn-RS" dirty="0" err="1"/>
              <a:t>reproductive</a:t>
            </a:r>
            <a:r>
              <a:rPr lang="sr-Latn-RS" dirty="0"/>
              <a:t> period in a </a:t>
            </a:r>
            <a:r>
              <a:rPr lang="sr-Latn-RS" dirty="0" err="1"/>
              <a:t>woman</a:t>
            </a:r>
            <a:r>
              <a:rPr lang="sr-Latn-RS" dirty="0"/>
              <a:t>, </a:t>
            </a:r>
            <a:r>
              <a:rPr lang="sr-Latn-RS" dirty="0" err="1"/>
              <a:t>about</a:t>
            </a:r>
            <a:r>
              <a:rPr lang="sr-Latn-RS" dirty="0"/>
              <a:t> 450 </a:t>
            </a:r>
            <a:r>
              <a:rPr lang="sr-Latn-RS" dirty="0" err="1"/>
              <a:t>secondary</a:t>
            </a:r>
            <a:r>
              <a:rPr lang="sr-Latn-RS" dirty="0"/>
              <a:t> </a:t>
            </a:r>
            <a:r>
              <a:rPr lang="sr-Latn-RS" dirty="0" err="1"/>
              <a:t>oocytes</a:t>
            </a:r>
            <a:r>
              <a:rPr lang="sr-Latn-RS" dirty="0"/>
              <a:t> mature.</a:t>
            </a:r>
          </a:p>
        </p:txBody>
      </p:sp>
      <p:sp>
        <p:nvSpPr>
          <p:cNvPr id="4" name="Title 1">
            <a:extLst>
              <a:ext uri="{FF2B5EF4-FFF2-40B4-BE49-F238E27FC236}">
                <a16:creationId xmlns:a16="http://schemas.microsoft.com/office/drawing/2014/main" id="{459C357C-61EE-044D-AD22-1F3D2FB658AA}"/>
              </a:ext>
            </a:extLst>
          </p:cNvPr>
          <p:cNvSpPr txBox="1">
            <a:spLocks/>
          </p:cNvSpPr>
          <p:nvPr/>
        </p:nvSpPr>
        <p:spPr>
          <a:xfrm>
            <a:off x="2745325" y="776510"/>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sr-Latn-RS"/>
              <a:t>Differences in gametogenesis in males and females</a:t>
            </a:r>
            <a:endParaRPr lang="sr-Latn-RS" dirty="0"/>
          </a:p>
        </p:txBody>
      </p:sp>
    </p:spTree>
    <p:extLst>
      <p:ext uri="{BB962C8B-B14F-4D97-AF65-F5344CB8AC3E}">
        <p14:creationId xmlns:p14="http://schemas.microsoft.com/office/powerpoint/2010/main" val="28581643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721D02-CDF5-2646-AEB0-ACF099008D4A}"/>
              </a:ext>
            </a:extLst>
          </p:cNvPr>
          <p:cNvSpPr>
            <a:spLocks noGrp="1"/>
          </p:cNvSpPr>
          <p:nvPr>
            <p:ph type="title"/>
          </p:nvPr>
        </p:nvSpPr>
        <p:spPr/>
        <p:txBody>
          <a:bodyPr/>
          <a:lstStyle/>
          <a:p>
            <a:r>
              <a:rPr lang="sr-Latn-RS" dirty="0" err="1"/>
              <a:t>Animation</a:t>
            </a:r>
            <a:endParaRPr lang="sr-Latn-RS" dirty="0"/>
          </a:p>
        </p:txBody>
      </p:sp>
      <p:sp>
        <p:nvSpPr>
          <p:cNvPr id="3" name="Content Placeholder 2">
            <a:extLst>
              <a:ext uri="{FF2B5EF4-FFF2-40B4-BE49-F238E27FC236}">
                <a16:creationId xmlns:a16="http://schemas.microsoft.com/office/drawing/2014/main" id="{54818779-C34E-3240-A6FD-D60421328FBD}"/>
              </a:ext>
            </a:extLst>
          </p:cNvPr>
          <p:cNvSpPr>
            <a:spLocks noGrp="1"/>
          </p:cNvSpPr>
          <p:nvPr>
            <p:ph idx="1"/>
          </p:nvPr>
        </p:nvSpPr>
        <p:spPr/>
        <p:txBody>
          <a:bodyPr/>
          <a:lstStyle/>
          <a:p>
            <a:r>
              <a:rPr lang="en-US" altLang="en-US" dirty="0">
                <a:hlinkClick r:id="rId2"/>
              </a:rPr>
              <a:t>https://www.youtube.com/watch?v=yVBNWZg6yt0</a:t>
            </a:r>
            <a:endParaRPr lang="en-US" altLang="en-US" dirty="0"/>
          </a:p>
          <a:p>
            <a:endParaRPr lang="sr-Latn-RS" dirty="0"/>
          </a:p>
        </p:txBody>
      </p:sp>
    </p:spTree>
    <p:extLst>
      <p:ext uri="{BB962C8B-B14F-4D97-AF65-F5344CB8AC3E}">
        <p14:creationId xmlns:p14="http://schemas.microsoft.com/office/powerpoint/2010/main" val="691694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19D62-54A0-7F40-A022-6E1EB6FD5669}"/>
              </a:ext>
            </a:extLst>
          </p:cNvPr>
          <p:cNvSpPr>
            <a:spLocks noGrp="1"/>
          </p:cNvSpPr>
          <p:nvPr>
            <p:ph type="title"/>
          </p:nvPr>
        </p:nvSpPr>
        <p:spPr/>
        <p:txBody>
          <a:bodyPr/>
          <a:lstStyle/>
          <a:p>
            <a:r>
              <a:rPr lang="sr-Latn-RS" dirty="0"/>
              <a:t>OOGENESIS</a:t>
            </a:r>
          </a:p>
        </p:txBody>
      </p:sp>
      <p:sp>
        <p:nvSpPr>
          <p:cNvPr id="3" name="Content Placeholder 2">
            <a:extLst>
              <a:ext uri="{FF2B5EF4-FFF2-40B4-BE49-F238E27FC236}">
                <a16:creationId xmlns:a16="http://schemas.microsoft.com/office/drawing/2014/main" id="{2453D8B2-4266-0141-8E5E-2E37CA9181BE}"/>
              </a:ext>
            </a:extLst>
          </p:cNvPr>
          <p:cNvSpPr>
            <a:spLocks noGrp="1"/>
          </p:cNvSpPr>
          <p:nvPr>
            <p:ph idx="1"/>
          </p:nvPr>
        </p:nvSpPr>
        <p:spPr>
          <a:xfrm>
            <a:off x="716416" y="1905000"/>
            <a:ext cx="7527698" cy="4205514"/>
          </a:xfrm>
        </p:spPr>
        <p:txBody>
          <a:bodyPr>
            <a:normAutofit/>
          </a:bodyPr>
          <a:lstStyle/>
          <a:p>
            <a:r>
              <a:rPr lang="en-US" sz="1800" dirty="0">
                <a:effectLst/>
                <a:latin typeface="AGaramondPro"/>
              </a:rPr>
              <a:t>In contrast to spermatogenesis, the process of oogenesis is largely complete at birth. Maturation (meiosis) begins during intrauterine life.</a:t>
            </a:r>
          </a:p>
          <a:p>
            <a:r>
              <a:rPr lang="en-US" sz="1800" dirty="0">
                <a:effectLst/>
                <a:latin typeface="AGaramondPro"/>
              </a:rPr>
              <a:t>The maximum number of germ cells in the female fetus is 6.8 </a:t>
            </a:r>
            <a:r>
              <a:rPr lang="en-US" sz="1800" b="0" dirty="0">
                <a:effectLst/>
                <a:latin typeface="SymbolNew"/>
              </a:rPr>
              <a:t>× </a:t>
            </a:r>
            <a:r>
              <a:rPr lang="en-US" sz="1800" dirty="0">
                <a:effectLst/>
                <a:latin typeface="AGaramondPro"/>
              </a:rPr>
              <a:t>10</a:t>
            </a:r>
            <a:r>
              <a:rPr lang="en-US" sz="1800" baseline="30000" dirty="0">
                <a:effectLst/>
                <a:latin typeface="AGaramondPro"/>
              </a:rPr>
              <a:t>6</a:t>
            </a:r>
            <a:r>
              <a:rPr lang="en-US" sz="1800" dirty="0">
                <a:effectLst/>
                <a:latin typeface="AGaramondPro"/>
              </a:rPr>
              <a:t> at 5 months. By birth, the number is 2 </a:t>
            </a:r>
            <a:r>
              <a:rPr lang="en-US" sz="1800" b="0" dirty="0">
                <a:effectLst/>
                <a:latin typeface="SymbolNew"/>
              </a:rPr>
              <a:t>× </a:t>
            </a:r>
            <a:r>
              <a:rPr lang="en-US" sz="1800" dirty="0">
                <a:effectLst/>
                <a:latin typeface="AGaramondPro"/>
              </a:rPr>
              <a:t>10</a:t>
            </a:r>
            <a:r>
              <a:rPr lang="en-US" sz="1800" baseline="30000" dirty="0">
                <a:effectLst/>
                <a:latin typeface="AGaramondPro"/>
              </a:rPr>
              <a:t>6</a:t>
            </a:r>
            <a:r>
              <a:rPr lang="en-US" sz="1800" dirty="0">
                <a:effectLst/>
                <a:latin typeface="AGaramondPro"/>
              </a:rPr>
              <a:t> and by puberty it is less than 200,000. Of this number, only about 400 will ovulate. </a:t>
            </a:r>
          </a:p>
          <a:p>
            <a:r>
              <a:rPr lang="en-US" sz="1800" dirty="0">
                <a:effectLst/>
                <a:latin typeface="AGaramondPro"/>
              </a:rPr>
              <a:t>Oogonia are derived from the primordial germ cells, and each oogonium is the central cell in a developing follicle. </a:t>
            </a:r>
          </a:p>
          <a:p>
            <a:r>
              <a:rPr lang="en-US" sz="1800" dirty="0">
                <a:effectLst/>
                <a:latin typeface="AGaramondPro"/>
              </a:rPr>
              <a:t>By about the third month of fetal life, the oogonia have become primary oocytes, and some of these have already entered the prophase of first meiosis. The primary oocytes remain in suspended prophase (</a:t>
            </a:r>
            <a:r>
              <a:rPr lang="en-US" sz="1800" b="1" dirty="0">
                <a:effectLst/>
                <a:latin typeface="AGaramondPro"/>
              </a:rPr>
              <a:t>dictyotene</a:t>
            </a:r>
            <a:r>
              <a:rPr lang="en-US" sz="1800" dirty="0">
                <a:effectLst/>
                <a:latin typeface="AGaramondPro"/>
              </a:rPr>
              <a:t>) until sexual maturity (puberty). So, </a:t>
            </a:r>
            <a:r>
              <a:rPr lang="en-US" dirty="0">
                <a:latin typeface="Revival565BT"/>
              </a:rPr>
              <a:t>a</a:t>
            </a:r>
            <a:r>
              <a:rPr lang="en-US" sz="1800" dirty="0">
                <a:effectLst/>
                <a:latin typeface="Revival565BT"/>
              </a:rPr>
              <a:t>t birth all of the primary oocytes have entered a phase of maturation arrest, known as dictyotene.</a:t>
            </a:r>
            <a:endParaRPr lang="en-US" sz="1800" dirty="0">
              <a:effectLst/>
              <a:latin typeface="AGaramondPro"/>
            </a:endParaRPr>
          </a:p>
        </p:txBody>
      </p:sp>
      <p:pic>
        <p:nvPicPr>
          <p:cNvPr id="4" name="Picture 3">
            <a:extLst>
              <a:ext uri="{FF2B5EF4-FFF2-40B4-BE49-F238E27FC236}">
                <a16:creationId xmlns:a16="http://schemas.microsoft.com/office/drawing/2014/main" id="{7F820248-114F-F24C-A0BB-762B5B1E9DE1}"/>
              </a:ext>
            </a:extLst>
          </p:cNvPr>
          <p:cNvPicPr>
            <a:picLocks noChangeAspect="1"/>
          </p:cNvPicPr>
          <p:nvPr/>
        </p:nvPicPr>
        <p:blipFill>
          <a:blip r:embed="rId2"/>
          <a:stretch>
            <a:fillRect/>
          </a:stretch>
        </p:blipFill>
        <p:spPr>
          <a:xfrm>
            <a:off x="8215086" y="59583"/>
            <a:ext cx="3947886" cy="6755782"/>
          </a:xfrm>
          <a:prstGeom prst="rect">
            <a:avLst/>
          </a:prstGeom>
        </p:spPr>
      </p:pic>
    </p:spTree>
    <p:extLst>
      <p:ext uri="{BB962C8B-B14F-4D97-AF65-F5344CB8AC3E}">
        <p14:creationId xmlns:p14="http://schemas.microsoft.com/office/powerpoint/2010/main" val="419185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A55A86-EA29-A04C-B0DE-0E3D505ABD7C}"/>
              </a:ext>
            </a:extLst>
          </p:cNvPr>
          <p:cNvSpPr>
            <a:spLocks noGrp="1"/>
          </p:cNvSpPr>
          <p:nvPr>
            <p:ph type="title"/>
          </p:nvPr>
        </p:nvSpPr>
        <p:spPr/>
        <p:txBody>
          <a:bodyPr/>
          <a:lstStyle/>
          <a:p>
            <a:r>
              <a:rPr lang="sr-Latn-RS" dirty="0"/>
              <a:t>OOGENESIS-PUBERTY</a:t>
            </a:r>
          </a:p>
        </p:txBody>
      </p:sp>
      <p:sp>
        <p:nvSpPr>
          <p:cNvPr id="3" name="Content Placeholder 2">
            <a:extLst>
              <a:ext uri="{FF2B5EF4-FFF2-40B4-BE49-F238E27FC236}">
                <a16:creationId xmlns:a16="http://schemas.microsoft.com/office/drawing/2014/main" id="{61BF4CE8-2B02-204F-9739-C87B99083BCF}"/>
              </a:ext>
            </a:extLst>
          </p:cNvPr>
          <p:cNvSpPr>
            <a:spLocks noGrp="1"/>
          </p:cNvSpPr>
          <p:nvPr>
            <p:ph idx="1"/>
          </p:nvPr>
        </p:nvSpPr>
        <p:spPr>
          <a:xfrm>
            <a:off x="1384527" y="2206172"/>
            <a:ext cx="6235474" cy="3777622"/>
          </a:xfrm>
        </p:spPr>
        <p:txBody>
          <a:bodyPr>
            <a:normAutofit/>
          </a:bodyPr>
          <a:lstStyle/>
          <a:p>
            <a:r>
              <a:rPr lang="en-US" dirty="0">
                <a:latin typeface="AGaramondPro"/>
              </a:rPr>
              <a:t>I</a:t>
            </a:r>
            <a:r>
              <a:rPr lang="en-US" sz="1800" dirty="0">
                <a:effectLst/>
                <a:latin typeface="AGaramondPro"/>
              </a:rPr>
              <a:t>n puberty, as each individual follicle matures and releases its oocyte into the Fallopian tube, the first meiotic division is completed. </a:t>
            </a:r>
          </a:p>
          <a:p>
            <a:r>
              <a:rPr lang="en-US" sz="1800" dirty="0">
                <a:effectLst/>
                <a:latin typeface="AGaramondPro"/>
              </a:rPr>
              <a:t>The </a:t>
            </a:r>
            <a:r>
              <a:rPr lang="en-US" dirty="0">
                <a:latin typeface="AGaramondPro"/>
              </a:rPr>
              <a:t>meiosis I </a:t>
            </a:r>
            <a:r>
              <a:rPr lang="en-US" sz="1800" dirty="0">
                <a:effectLst/>
                <a:latin typeface="AGaramondPro"/>
              </a:rPr>
              <a:t>results in an unequal division of the cytoplasm, with the secondary oocyte receiving the great majority in contrast to the first polar body. </a:t>
            </a:r>
          </a:p>
          <a:p>
            <a:r>
              <a:rPr lang="en-US" sz="1800" dirty="0">
                <a:effectLst/>
                <a:latin typeface="AGaramondPro"/>
              </a:rPr>
              <a:t>The meiosis II is not completed until after </a:t>
            </a:r>
            <a:r>
              <a:rPr lang="en-US" sz="1800" dirty="0" err="1">
                <a:effectLst/>
                <a:latin typeface="AGaramondPro"/>
              </a:rPr>
              <a:t>fertilisation</a:t>
            </a:r>
            <a:r>
              <a:rPr lang="en-US" sz="1800" dirty="0">
                <a:effectLst/>
                <a:latin typeface="AGaramondPro"/>
              </a:rPr>
              <a:t> in the Fallopian tube and results in the mature ovum and a second polar body. The first polar body may also divide at this stage. </a:t>
            </a:r>
          </a:p>
          <a:p>
            <a:r>
              <a:rPr lang="en-US" sz="1800" dirty="0">
                <a:effectLst/>
                <a:latin typeface="AGaramondPro"/>
              </a:rPr>
              <a:t>Thus, whereas spermatogenesis produces four viable sperm per meiotic division, oogenesis produces only </a:t>
            </a:r>
            <a:r>
              <a:rPr lang="en-US" sz="1800" b="1" dirty="0">
                <a:effectLst/>
                <a:latin typeface="AGaramondPro"/>
              </a:rPr>
              <a:t>one ovum</a:t>
            </a:r>
            <a:r>
              <a:rPr lang="en-US" sz="1800" dirty="0">
                <a:effectLst/>
                <a:latin typeface="AGaramondPro"/>
              </a:rPr>
              <a:t>. </a:t>
            </a:r>
            <a:endParaRPr lang="en-US" dirty="0"/>
          </a:p>
          <a:p>
            <a:endParaRPr lang="sr-Latn-RS" dirty="0"/>
          </a:p>
        </p:txBody>
      </p:sp>
      <p:pic>
        <p:nvPicPr>
          <p:cNvPr id="5" name="Picture 4">
            <a:extLst>
              <a:ext uri="{FF2B5EF4-FFF2-40B4-BE49-F238E27FC236}">
                <a16:creationId xmlns:a16="http://schemas.microsoft.com/office/drawing/2014/main" id="{18D8F2CB-C0DB-AC4D-9D9D-A79C9E5C0290}"/>
              </a:ext>
            </a:extLst>
          </p:cNvPr>
          <p:cNvPicPr>
            <a:picLocks noChangeAspect="1"/>
          </p:cNvPicPr>
          <p:nvPr/>
        </p:nvPicPr>
        <p:blipFill>
          <a:blip r:embed="rId2"/>
          <a:stretch>
            <a:fillRect/>
          </a:stretch>
        </p:blipFill>
        <p:spPr>
          <a:xfrm>
            <a:off x="7677023" y="2896770"/>
            <a:ext cx="4514977" cy="3646712"/>
          </a:xfrm>
          <a:prstGeom prst="rect">
            <a:avLst/>
          </a:prstGeom>
        </p:spPr>
      </p:pic>
      <p:pic>
        <p:nvPicPr>
          <p:cNvPr id="7" name="Picture 2" descr="Image result for mitotic division oogonia images">
            <a:hlinkClick r:id="rId3"/>
            <a:extLst>
              <a:ext uri="{FF2B5EF4-FFF2-40B4-BE49-F238E27FC236}">
                <a16:creationId xmlns:a16="http://schemas.microsoft.com/office/drawing/2014/main" id="{FF639BFB-8542-5C4D-9866-5A79374DB2FD}"/>
              </a:ext>
            </a:extLst>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7877111" y="534570"/>
            <a:ext cx="4114800" cy="236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208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2CA6CB-F107-F24C-849F-44834D8CDB8E}"/>
              </a:ext>
            </a:extLst>
          </p:cNvPr>
          <p:cNvSpPr>
            <a:spLocks noGrp="1"/>
          </p:cNvSpPr>
          <p:nvPr>
            <p:ph type="title"/>
          </p:nvPr>
        </p:nvSpPr>
        <p:spPr/>
        <p:txBody>
          <a:bodyPr/>
          <a:lstStyle/>
          <a:p>
            <a:r>
              <a:rPr lang="sr-Latn-RS" dirty="0" err="1"/>
              <a:t>Folliculogenesis</a:t>
            </a:r>
            <a:endParaRPr lang="sr-Latn-RS" dirty="0"/>
          </a:p>
        </p:txBody>
      </p:sp>
      <p:sp>
        <p:nvSpPr>
          <p:cNvPr id="3" name="Content Placeholder 2">
            <a:extLst>
              <a:ext uri="{FF2B5EF4-FFF2-40B4-BE49-F238E27FC236}">
                <a16:creationId xmlns:a16="http://schemas.microsoft.com/office/drawing/2014/main" id="{0A457246-F46E-2641-B932-BE1CBC1032F0}"/>
              </a:ext>
            </a:extLst>
          </p:cNvPr>
          <p:cNvSpPr>
            <a:spLocks noGrp="1"/>
          </p:cNvSpPr>
          <p:nvPr>
            <p:ph idx="1"/>
          </p:nvPr>
        </p:nvSpPr>
        <p:spPr>
          <a:xfrm>
            <a:off x="884903" y="1565206"/>
            <a:ext cx="6312309" cy="4668684"/>
          </a:xfrm>
        </p:spPr>
        <p:txBody>
          <a:bodyPr>
            <a:normAutofit/>
          </a:bodyPr>
          <a:lstStyle/>
          <a:p>
            <a:pPr marL="0" indent="0">
              <a:buNone/>
            </a:pPr>
            <a:endParaRPr lang="en-RS" sz="1800" b="1" dirty="0">
              <a:effectLst/>
              <a:latin typeface="LiberationSerif"/>
            </a:endParaRPr>
          </a:p>
          <a:p>
            <a:r>
              <a:rPr lang="en-RS" sz="2200" dirty="0">
                <a:effectLst/>
              </a:rPr>
              <a:t>The egg along with its surrounding cells is called follicle.</a:t>
            </a:r>
          </a:p>
          <a:p>
            <a:r>
              <a:rPr lang="en-RS" sz="2200" dirty="0"/>
              <a:t>Maturation of the egg is intimately bound with the development of its cellular covering.</a:t>
            </a:r>
          </a:p>
          <a:p>
            <a:r>
              <a:rPr lang="en-RS" sz="2200" dirty="0">
                <a:effectLst/>
              </a:rPr>
              <a:t>After meiosis be</a:t>
            </a:r>
            <a:r>
              <a:rPr lang="en-RS" sz="2200" dirty="0"/>
              <a:t>gin, cell from the ovary partially surround the primary oocytes to form </a:t>
            </a:r>
            <a:r>
              <a:rPr lang="en-RS" sz="2200" b="1" dirty="0"/>
              <a:t>primordial follicles</a:t>
            </a:r>
            <a:r>
              <a:rPr lang="en-RS" sz="2200" dirty="0"/>
              <a:t>. By birth, complete layer of folicullar cells is formed and the complex of primary oocyte and the follicular cells is called a </a:t>
            </a:r>
            <a:r>
              <a:rPr lang="en-RS" sz="2200" b="1" dirty="0"/>
              <a:t>primary follicle</a:t>
            </a:r>
            <a:r>
              <a:rPr lang="en-RS" sz="2200" dirty="0"/>
              <a:t>.</a:t>
            </a:r>
            <a:endParaRPr lang="en-RS" sz="2200" dirty="0">
              <a:effectLst/>
            </a:endParaRPr>
          </a:p>
        </p:txBody>
      </p:sp>
      <p:pic>
        <p:nvPicPr>
          <p:cNvPr id="1025" name="Picture 1" descr="page34image72770912">
            <a:extLst>
              <a:ext uri="{FF2B5EF4-FFF2-40B4-BE49-F238E27FC236}">
                <a16:creationId xmlns:a16="http://schemas.microsoft.com/office/drawing/2014/main" id="{27A779B7-A869-F642-A95F-9D03E5A0DF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7212" y="2512142"/>
            <a:ext cx="5016500" cy="345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9916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C127C-5026-D94E-A895-91C7985601E9}"/>
              </a:ext>
            </a:extLst>
          </p:cNvPr>
          <p:cNvSpPr>
            <a:spLocks noGrp="1"/>
          </p:cNvSpPr>
          <p:nvPr>
            <p:ph type="title"/>
          </p:nvPr>
        </p:nvSpPr>
        <p:spPr/>
        <p:txBody>
          <a:bodyPr/>
          <a:lstStyle/>
          <a:p>
            <a:r>
              <a:rPr lang="sr-Latn-RS" dirty="0" err="1"/>
              <a:t>Folliculogenesis</a:t>
            </a:r>
            <a:endParaRPr lang="sr-Latn-RS" dirty="0"/>
          </a:p>
        </p:txBody>
      </p:sp>
      <p:sp>
        <p:nvSpPr>
          <p:cNvPr id="3" name="Content Placeholder 2">
            <a:extLst>
              <a:ext uri="{FF2B5EF4-FFF2-40B4-BE49-F238E27FC236}">
                <a16:creationId xmlns:a16="http://schemas.microsoft.com/office/drawing/2014/main" id="{3971C749-F98E-554F-A579-049A04CC4A6B}"/>
              </a:ext>
            </a:extLst>
          </p:cNvPr>
          <p:cNvSpPr>
            <a:spLocks noGrp="1"/>
          </p:cNvSpPr>
          <p:nvPr>
            <p:ph idx="1"/>
          </p:nvPr>
        </p:nvSpPr>
        <p:spPr>
          <a:xfrm>
            <a:off x="1290391" y="1904999"/>
            <a:ext cx="5746513" cy="3998843"/>
          </a:xfrm>
        </p:spPr>
        <p:txBody>
          <a:bodyPr/>
          <a:lstStyle/>
          <a:p>
            <a:r>
              <a:rPr lang="sr-Latn-RS" dirty="0" err="1"/>
              <a:t>The</a:t>
            </a:r>
            <a:r>
              <a:rPr lang="sr-Latn-RS" dirty="0"/>
              <a:t> </a:t>
            </a:r>
            <a:r>
              <a:rPr lang="sr-Latn-RS" dirty="0" err="1"/>
              <a:t>meiotic</a:t>
            </a:r>
            <a:r>
              <a:rPr lang="sr-Latn-RS" dirty="0"/>
              <a:t> </a:t>
            </a:r>
            <a:r>
              <a:rPr lang="sr-Latn-RS" dirty="0" err="1"/>
              <a:t>arrest</a:t>
            </a:r>
            <a:r>
              <a:rPr lang="sr-Latn-RS" dirty="0"/>
              <a:t> at </a:t>
            </a:r>
            <a:r>
              <a:rPr lang="sr-Latn-RS" dirty="0" err="1"/>
              <a:t>the</a:t>
            </a:r>
            <a:r>
              <a:rPr lang="sr-Latn-RS" dirty="0"/>
              <a:t> </a:t>
            </a:r>
            <a:r>
              <a:rPr lang="sr-Latn-RS" dirty="0" err="1"/>
              <a:t>dictyotene</a:t>
            </a:r>
            <a:r>
              <a:rPr lang="sr-Latn-RS" dirty="0"/>
              <a:t> </a:t>
            </a:r>
            <a:r>
              <a:rPr lang="sr-Latn-RS" dirty="0" err="1"/>
              <a:t>of</a:t>
            </a:r>
            <a:r>
              <a:rPr lang="sr-Latn-RS" dirty="0"/>
              <a:t> </a:t>
            </a:r>
            <a:r>
              <a:rPr lang="sr-Latn-RS" dirty="0" err="1"/>
              <a:t>meiosisi</a:t>
            </a:r>
            <a:r>
              <a:rPr lang="sr-Latn-RS" dirty="0"/>
              <a:t> I is </a:t>
            </a:r>
            <a:r>
              <a:rPr lang="sr-Latn-RS" dirty="0" err="1"/>
              <a:t>the</a:t>
            </a:r>
            <a:r>
              <a:rPr lang="sr-Latn-RS" dirty="0"/>
              <a:t> </a:t>
            </a:r>
            <a:r>
              <a:rPr lang="sr-Latn-RS" dirty="0" err="1"/>
              <a:t>result</a:t>
            </a:r>
            <a:r>
              <a:rPr lang="sr-Latn-RS" dirty="0"/>
              <a:t> </a:t>
            </a:r>
            <a:r>
              <a:rPr lang="sr-Latn-RS" dirty="0" err="1"/>
              <a:t>of</a:t>
            </a:r>
            <a:r>
              <a:rPr lang="sr-Latn-RS" dirty="0"/>
              <a:t> </a:t>
            </a:r>
            <a:r>
              <a:rPr lang="sr-Latn-RS" dirty="0" err="1"/>
              <a:t>complex</a:t>
            </a:r>
            <a:r>
              <a:rPr lang="sr-Latn-RS" dirty="0"/>
              <a:t> </a:t>
            </a:r>
            <a:r>
              <a:rPr lang="sr-Latn-RS" dirty="0" err="1"/>
              <a:t>interaction</a:t>
            </a:r>
            <a:r>
              <a:rPr lang="sr-Latn-RS" dirty="0"/>
              <a:t>  </a:t>
            </a:r>
            <a:r>
              <a:rPr lang="sr-Latn-RS" dirty="0" err="1"/>
              <a:t>between</a:t>
            </a:r>
            <a:r>
              <a:rPr lang="sr-Latn-RS" dirty="0"/>
              <a:t> </a:t>
            </a:r>
            <a:r>
              <a:rPr lang="sr-Latn-RS" dirty="0" err="1"/>
              <a:t>the</a:t>
            </a:r>
            <a:r>
              <a:rPr lang="sr-Latn-RS" dirty="0"/>
              <a:t> </a:t>
            </a:r>
            <a:r>
              <a:rPr lang="sr-Latn-RS" dirty="0" err="1"/>
              <a:t>oocyte</a:t>
            </a:r>
            <a:r>
              <a:rPr lang="sr-Latn-RS" dirty="0"/>
              <a:t> </a:t>
            </a:r>
            <a:r>
              <a:rPr lang="sr-Latn-RS" dirty="0" err="1"/>
              <a:t>and</a:t>
            </a:r>
            <a:r>
              <a:rPr lang="sr-Latn-RS" dirty="0"/>
              <a:t> </a:t>
            </a:r>
            <a:r>
              <a:rPr lang="sr-Latn-RS" dirty="0" err="1"/>
              <a:t>its</a:t>
            </a:r>
            <a:r>
              <a:rPr lang="sr-Latn-RS" dirty="0"/>
              <a:t> </a:t>
            </a:r>
            <a:r>
              <a:rPr lang="sr-Latn-RS" dirty="0" err="1"/>
              <a:t>surrounding</a:t>
            </a:r>
            <a:r>
              <a:rPr lang="sr-Latn-RS" dirty="0"/>
              <a:t> </a:t>
            </a:r>
            <a:r>
              <a:rPr lang="sr-Latn-RS" dirty="0" err="1"/>
              <a:t>layer</a:t>
            </a:r>
            <a:r>
              <a:rPr lang="sr-Latn-RS" dirty="0"/>
              <a:t> </a:t>
            </a:r>
            <a:r>
              <a:rPr lang="sr-Latn-RS" dirty="0" err="1"/>
              <a:t>of</a:t>
            </a:r>
            <a:r>
              <a:rPr lang="sr-Latn-RS" dirty="0"/>
              <a:t> </a:t>
            </a:r>
            <a:r>
              <a:rPr lang="sr-Latn-RS" dirty="0" err="1"/>
              <a:t>folicular</a:t>
            </a:r>
            <a:r>
              <a:rPr lang="sr-Latn-RS" dirty="0"/>
              <a:t> </a:t>
            </a:r>
            <a:r>
              <a:rPr lang="sr-Latn-RS" dirty="0" err="1"/>
              <a:t>cells</a:t>
            </a:r>
            <a:r>
              <a:rPr lang="sr-Latn-RS" dirty="0"/>
              <a:t>. </a:t>
            </a:r>
          </a:p>
          <a:p>
            <a:r>
              <a:rPr lang="sr-Latn-RS" dirty="0" err="1"/>
              <a:t>cAMP</a:t>
            </a:r>
            <a:r>
              <a:rPr lang="sr-Latn-RS" dirty="0"/>
              <a:t>, </a:t>
            </a:r>
            <a:r>
              <a:rPr lang="sr-Latn-RS" dirty="0" err="1"/>
              <a:t>contributed</a:t>
            </a:r>
            <a:r>
              <a:rPr lang="sr-Latn-RS" dirty="0"/>
              <a:t> </a:t>
            </a:r>
            <a:r>
              <a:rPr lang="sr-Latn-RS" dirty="0" err="1"/>
              <a:t>by</a:t>
            </a:r>
            <a:r>
              <a:rPr lang="sr-Latn-RS" dirty="0"/>
              <a:t> </a:t>
            </a:r>
            <a:r>
              <a:rPr lang="sr-Latn-RS" dirty="0" err="1"/>
              <a:t>both</a:t>
            </a:r>
            <a:r>
              <a:rPr lang="sr-Latn-RS" dirty="0"/>
              <a:t> </a:t>
            </a:r>
            <a:r>
              <a:rPr lang="sr-Latn-RS" dirty="0" err="1"/>
              <a:t>the</a:t>
            </a:r>
            <a:r>
              <a:rPr lang="sr-Latn-RS" dirty="0"/>
              <a:t> </a:t>
            </a:r>
            <a:r>
              <a:rPr lang="sr-Latn-RS" dirty="0" err="1"/>
              <a:t>oocyte</a:t>
            </a:r>
            <a:r>
              <a:rPr lang="sr-Latn-RS" dirty="0"/>
              <a:t> </a:t>
            </a:r>
            <a:r>
              <a:rPr lang="sr-Latn-RS" dirty="0" err="1"/>
              <a:t>and</a:t>
            </a:r>
            <a:r>
              <a:rPr lang="sr-Latn-RS" dirty="0"/>
              <a:t> </a:t>
            </a:r>
            <a:r>
              <a:rPr lang="sr-Latn-RS" dirty="0" err="1"/>
              <a:t>follicular</a:t>
            </a:r>
            <a:r>
              <a:rPr lang="sr-Latn-RS" dirty="0"/>
              <a:t> </a:t>
            </a:r>
            <a:r>
              <a:rPr lang="sr-Latn-RS" dirty="0" err="1"/>
              <a:t>cells</a:t>
            </a:r>
            <a:r>
              <a:rPr lang="sr-Latn-RS" dirty="0"/>
              <a:t>, is </a:t>
            </a:r>
            <a:r>
              <a:rPr lang="sr-Latn-RS" dirty="0" err="1"/>
              <a:t>the</a:t>
            </a:r>
            <a:r>
              <a:rPr lang="sr-Latn-RS" dirty="0"/>
              <a:t> principal </a:t>
            </a:r>
            <a:r>
              <a:rPr lang="sr-Latn-RS" dirty="0" err="1"/>
              <a:t>factor</a:t>
            </a:r>
            <a:r>
              <a:rPr lang="sr-Latn-RS" dirty="0"/>
              <a:t> in </a:t>
            </a:r>
            <a:r>
              <a:rPr lang="sr-Latn-RS" dirty="0" err="1"/>
              <a:t>maintaining</a:t>
            </a:r>
            <a:r>
              <a:rPr lang="sr-Latn-RS" dirty="0"/>
              <a:t> </a:t>
            </a:r>
            <a:r>
              <a:rPr lang="sr-Latn-RS" dirty="0" err="1"/>
              <a:t>meiotic</a:t>
            </a:r>
            <a:r>
              <a:rPr lang="sr-Latn-RS" dirty="0"/>
              <a:t> </a:t>
            </a:r>
            <a:r>
              <a:rPr lang="sr-Latn-RS" dirty="0" err="1"/>
              <a:t>arrest</a:t>
            </a:r>
            <a:r>
              <a:rPr lang="sr-Latn-RS" dirty="0"/>
              <a:t> (</a:t>
            </a:r>
            <a:r>
              <a:rPr lang="sr-Latn-RS" b="1" dirty="0" err="1"/>
              <a:t>cAMP</a:t>
            </a:r>
            <a:r>
              <a:rPr lang="sr-Latn-RS" dirty="0"/>
              <a:t> </a:t>
            </a:r>
            <a:r>
              <a:rPr lang="sr-Latn-RS" dirty="0" err="1"/>
              <a:t>inactivates</a:t>
            </a:r>
            <a:r>
              <a:rPr lang="sr-Latn-RS" dirty="0"/>
              <a:t> </a:t>
            </a:r>
            <a:r>
              <a:rPr lang="sr-Latn-RS" dirty="0" err="1"/>
              <a:t>maturation</a:t>
            </a:r>
            <a:r>
              <a:rPr lang="sr-Latn-RS" dirty="0"/>
              <a:t> </a:t>
            </a:r>
            <a:r>
              <a:rPr lang="sr-Latn-RS" dirty="0" err="1"/>
              <a:t>promoting</a:t>
            </a:r>
            <a:r>
              <a:rPr lang="sr-Latn-RS" dirty="0"/>
              <a:t> </a:t>
            </a:r>
            <a:r>
              <a:rPr lang="sr-Latn-RS" dirty="0" err="1"/>
              <a:t>factor</a:t>
            </a:r>
            <a:r>
              <a:rPr lang="sr-Latn-RS" dirty="0"/>
              <a:t> MPF, a </a:t>
            </a:r>
            <a:r>
              <a:rPr lang="sr-Latn-RS" dirty="0" err="1"/>
              <a:t>driver</a:t>
            </a:r>
            <a:r>
              <a:rPr lang="sr-Latn-RS" dirty="0"/>
              <a:t> </a:t>
            </a:r>
            <a:r>
              <a:rPr lang="sr-Latn-RS" dirty="0" err="1"/>
              <a:t>of</a:t>
            </a:r>
            <a:r>
              <a:rPr lang="sr-Latn-RS" dirty="0"/>
              <a:t> </a:t>
            </a:r>
            <a:r>
              <a:rPr lang="sr-Latn-RS" dirty="0" err="1"/>
              <a:t>mitosis</a:t>
            </a:r>
            <a:r>
              <a:rPr lang="sr-Latn-RS" dirty="0"/>
              <a:t>).</a:t>
            </a:r>
          </a:p>
        </p:txBody>
      </p:sp>
      <p:pic>
        <p:nvPicPr>
          <p:cNvPr id="2049" name="Picture 1" descr="page35image72783136">
            <a:extLst>
              <a:ext uri="{FF2B5EF4-FFF2-40B4-BE49-F238E27FC236}">
                <a16:creationId xmlns:a16="http://schemas.microsoft.com/office/drawing/2014/main" id="{BA79F51C-C868-6F4B-BA14-19577AE2EB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3750" y="730771"/>
            <a:ext cx="4898250" cy="5503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27406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73671C-B687-F940-B462-A8FE32947DDA}"/>
              </a:ext>
            </a:extLst>
          </p:cNvPr>
          <p:cNvSpPr>
            <a:spLocks noGrp="1"/>
          </p:cNvSpPr>
          <p:nvPr>
            <p:ph idx="1"/>
          </p:nvPr>
        </p:nvSpPr>
        <p:spPr/>
        <p:txBody>
          <a:bodyPr/>
          <a:lstStyle/>
          <a:p>
            <a:r>
              <a:rPr lang="sr-Latn-RS" dirty="0"/>
              <a:t>In </a:t>
            </a:r>
            <a:r>
              <a:rPr lang="sr-Latn-RS" dirty="0" err="1"/>
              <a:t>the</a:t>
            </a:r>
            <a:r>
              <a:rPr lang="sr-Latn-RS" dirty="0"/>
              <a:t> </a:t>
            </a:r>
            <a:r>
              <a:rPr lang="sr-Latn-RS" dirty="0" err="1"/>
              <a:t>prepubertal</a:t>
            </a:r>
            <a:r>
              <a:rPr lang="sr-Latn-RS" dirty="0"/>
              <a:t> </a:t>
            </a:r>
            <a:r>
              <a:rPr lang="sr-Latn-RS" dirty="0" err="1"/>
              <a:t>years</a:t>
            </a:r>
            <a:r>
              <a:rPr lang="sr-Latn-RS" dirty="0"/>
              <a:t>, </a:t>
            </a:r>
            <a:r>
              <a:rPr lang="sr-Latn-RS" dirty="0" err="1"/>
              <a:t>many</a:t>
            </a:r>
            <a:r>
              <a:rPr lang="sr-Latn-RS" dirty="0"/>
              <a:t> </a:t>
            </a:r>
            <a:r>
              <a:rPr lang="sr-Latn-RS" dirty="0" err="1"/>
              <a:t>of</a:t>
            </a:r>
            <a:r>
              <a:rPr lang="sr-Latn-RS" dirty="0"/>
              <a:t> </a:t>
            </a:r>
            <a:r>
              <a:rPr lang="sr-Latn-RS" dirty="0" err="1"/>
              <a:t>the</a:t>
            </a:r>
            <a:r>
              <a:rPr lang="sr-Latn-RS" dirty="0"/>
              <a:t> </a:t>
            </a:r>
            <a:r>
              <a:rPr lang="sr-Latn-RS" dirty="0" err="1"/>
              <a:t>primary</a:t>
            </a:r>
            <a:r>
              <a:rPr lang="sr-Latn-RS" dirty="0"/>
              <a:t> </a:t>
            </a:r>
            <a:r>
              <a:rPr lang="sr-Latn-RS" dirty="0" err="1"/>
              <a:t>follicles</a:t>
            </a:r>
            <a:r>
              <a:rPr lang="sr-Latn-RS" dirty="0"/>
              <a:t> </a:t>
            </a:r>
            <a:r>
              <a:rPr lang="sr-Latn-RS" dirty="0" err="1"/>
              <a:t>enlarge</a:t>
            </a:r>
            <a:r>
              <a:rPr lang="sr-Latn-RS" dirty="0"/>
              <a:t>, </a:t>
            </a:r>
            <a:r>
              <a:rPr lang="sr-Latn-RS" dirty="0" err="1"/>
              <a:t>mainly</a:t>
            </a:r>
            <a:r>
              <a:rPr lang="sr-Latn-RS" dirty="0"/>
              <a:t> </a:t>
            </a:r>
            <a:r>
              <a:rPr lang="sr-Latn-RS" dirty="0" err="1"/>
              <a:t>because</a:t>
            </a:r>
            <a:r>
              <a:rPr lang="sr-Latn-RS" dirty="0"/>
              <a:t> </a:t>
            </a:r>
            <a:r>
              <a:rPr lang="sr-Latn-RS" dirty="0" err="1"/>
              <a:t>of</a:t>
            </a:r>
            <a:r>
              <a:rPr lang="sr-Latn-RS" dirty="0"/>
              <a:t> </a:t>
            </a:r>
            <a:r>
              <a:rPr lang="sr-Latn-RS" dirty="0" err="1"/>
              <a:t>an</a:t>
            </a:r>
            <a:r>
              <a:rPr lang="sr-Latn-RS" dirty="0"/>
              <a:t> </a:t>
            </a:r>
            <a:r>
              <a:rPr lang="sr-Latn-RS" dirty="0" err="1"/>
              <a:t>increase</a:t>
            </a:r>
            <a:r>
              <a:rPr lang="sr-Latn-RS" dirty="0"/>
              <a:t> in </a:t>
            </a:r>
            <a:r>
              <a:rPr lang="sr-Latn-RS" dirty="0" err="1"/>
              <a:t>the</a:t>
            </a:r>
            <a:r>
              <a:rPr lang="sr-Latn-RS" dirty="0"/>
              <a:t> </a:t>
            </a:r>
            <a:r>
              <a:rPr lang="sr-Latn-RS" dirty="0" err="1"/>
              <a:t>size</a:t>
            </a:r>
            <a:r>
              <a:rPr lang="sr-Latn-RS" dirty="0"/>
              <a:t> </a:t>
            </a:r>
            <a:r>
              <a:rPr lang="sr-Latn-RS" dirty="0" err="1"/>
              <a:t>of</a:t>
            </a:r>
            <a:r>
              <a:rPr lang="sr-Latn-RS" dirty="0"/>
              <a:t> </a:t>
            </a:r>
            <a:r>
              <a:rPr lang="sr-Latn-RS" dirty="0" err="1"/>
              <a:t>the</a:t>
            </a:r>
            <a:r>
              <a:rPr lang="sr-Latn-RS" dirty="0"/>
              <a:t> </a:t>
            </a:r>
            <a:r>
              <a:rPr lang="sr-Latn-RS" dirty="0" err="1"/>
              <a:t>oocyte</a:t>
            </a:r>
            <a:r>
              <a:rPr lang="sr-Latn-RS" dirty="0"/>
              <a:t> (</a:t>
            </a:r>
            <a:r>
              <a:rPr lang="sr-Latn-RS" dirty="0" err="1"/>
              <a:t>up</a:t>
            </a:r>
            <a:r>
              <a:rPr lang="sr-Latn-RS" dirty="0"/>
              <a:t> to 300-fold) </a:t>
            </a:r>
            <a:r>
              <a:rPr lang="sr-Latn-RS" dirty="0" err="1"/>
              <a:t>and</a:t>
            </a:r>
            <a:r>
              <a:rPr lang="sr-Latn-RS" dirty="0"/>
              <a:t> </a:t>
            </a:r>
            <a:r>
              <a:rPr lang="sr-Latn-RS" dirty="0" err="1"/>
              <a:t>the</a:t>
            </a:r>
            <a:r>
              <a:rPr lang="sr-Latn-RS" dirty="0"/>
              <a:t> </a:t>
            </a:r>
            <a:r>
              <a:rPr lang="sr-Latn-RS" dirty="0" err="1"/>
              <a:t>number</a:t>
            </a:r>
            <a:r>
              <a:rPr lang="sr-Latn-RS" dirty="0"/>
              <a:t> </a:t>
            </a:r>
            <a:r>
              <a:rPr lang="sr-Latn-RS" dirty="0" err="1"/>
              <a:t>of</a:t>
            </a:r>
            <a:r>
              <a:rPr lang="sr-Latn-RS" dirty="0"/>
              <a:t> </a:t>
            </a:r>
            <a:r>
              <a:rPr lang="sr-Latn-RS" dirty="0" err="1"/>
              <a:t>follicular</a:t>
            </a:r>
            <a:r>
              <a:rPr lang="sr-Latn-RS" dirty="0"/>
              <a:t> </a:t>
            </a:r>
            <a:r>
              <a:rPr lang="sr-Latn-RS" dirty="0" err="1"/>
              <a:t>cells</a:t>
            </a:r>
            <a:r>
              <a:rPr lang="sr-Latn-RS" dirty="0"/>
              <a:t>.</a:t>
            </a:r>
          </a:p>
          <a:p>
            <a:r>
              <a:rPr lang="sr-Latn-RS" dirty="0" err="1"/>
              <a:t>An</a:t>
            </a:r>
            <a:r>
              <a:rPr lang="sr-Latn-RS" dirty="0"/>
              <a:t> </a:t>
            </a:r>
            <a:r>
              <a:rPr lang="sr-Latn-RS" dirty="0" err="1"/>
              <a:t>oocyte</a:t>
            </a:r>
            <a:r>
              <a:rPr lang="sr-Latn-RS" dirty="0"/>
              <a:t> </a:t>
            </a:r>
            <a:r>
              <a:rPr lang="sr-Latn-RS" dirty="0" err="1"/>
              <a:t>with</a:t>
            </a:r>
            <a:r>
              <a:rPr lang="sr-Latn-RS" dirty="0"/>
              <a:t> more </a:t>
            </a:r>
            <a:r>
              <a:rPr lang="sr-Latn-RS" dirty="0" err="1"/>
              <a:t>than</a:t>
            </a:r>
            <a:r>
              <a:rPr lang="sr-Latn-RS" dirty="0"/>
              <a:t> one </a:t>
            </a:r>
            <a:r>
              <a:rPr lang="sr-Latn-RS" dirty="0" err="1"/>
              <a:t>layer</a:t>
            </a:r>
            <a:r>
              <a:rPr lang="sr-Latn-RS" dirty="0"/>
              <a:t> </a:t>
            </a:r>
            <a:r>
              <a:rPr lang="sr-Latn-RS" dirty="0" err="1"/>
              <a:t>of</a:t>
            </a:r>
            <a:r>
              <a:rPr lang="sr-Latn-RS" dirty="0"/>
              <a:t> </a:t>
            </a:r>
            <a:r>
              <a:rPr lang="sr-Latn-RS" dirty="0" err="1"/>
              <a:t>surrounding</a:t>
            </a:r>
            <a:r>
              <a:rPr lang="sr-Latn-RS" dirty="0"/>
              <a:t> </a:t>
            </a:r>
            <a:r>
              <a:rPr lang="sr-Latn-RS" dirty="0" err="1"/>
              <a:t>granulosa</a:t>
            </a:r>
            <a:r>
              <a:rPr lang="sr-Latn-RS" dirty="0"/>
              <a:t> </a:t>
            </a:r>
            <a:r>
              <a:rPr lang="sr-Latn-RS" dirty="0" err="1"/>
              <a:t>cells</a:t>
            </a:r>
            <a:r>
              <a:rPr lang="sr-Latn-RS" dirty="0"/>
              <a:t> is </a:t>
            </a:r>
            <a:r>
              <a:rPr lang="sr-Latn-RS" dirty="0" err="1"/>
              <a:t>called</a:t>
            </a:r>
            <a:r>
              <a:rPr lang="sr-Latn-RS" dirty="0"/>
              <a:t> </a:t>
            </a:r>
            <a:r>
              <a:rPr lang="sr-Latn-RS" b="1" dirty="0" err="1"/>
              <a:t>secondary</a:t>
            </a:r>
            <a:r>
              <a:rPr lang="sr-Latn-RS" b="1" dirty="0"/>
              <a:t> </a:t>
            </a:r>
            <a:r>
              <a:rPr lang="sr-Latn-RS" b="1" dirty="0" err="1"/>
              <a:t>follicle</a:t>
            </a:r>
            <a:r>
              <a:rPr lang="sr-Latn-RS" b="1" dirty="0"/>
              <a:t>.</a:t>
            </a:r>
          </a:p>
          <a:p>
            <a:r>
              <a:rPr lang="sr-Latn-RS" dirty="0" err="1"/>
              <a:t>For</a:t>
            </a:r>
            <a:r>
              <a:rPr lang="sr-Latn-RS" dirty="0"/>
              <a:t> </a:t>
            </a:r>
            <a:r>
              <a:rPr lang="sr-Latn-RS" dirty="0" err="1"/>
              <a:t>further</a:t>
            </a:r>
            <a:r>
              <a:rPr lang="sr-Latn-RS" dirty="0"/>
              <a:t> </a:t>
            </a:r>
            <a:r>
              <a:rPr lang="sr-Latn-RS" dirty="0" err="1"/>
              <a:t>follicular</a:t>
            </a:r>
            <a:r>
              <a:rPr lang="sr-Latn-RS" dirty="0"/>
              <a:t> </a:t>
            </a:r>
            <a:r>
              <a:rPr lang="sr-Latn-RS" dirty="0" err="1"/>
              <a:t>maturation</a:t>
            </a:r>
            <a:r>
              <a:rPr lang="sr-Latn-RS" dirty="0"/>
              <a:t> </a:t>
            </a:r>
            <a:r>
              <a:rPr lang="sr-Latn-RS" dirty="0" err="1"/>
              <a:t>the</a:t>
            </a:r>
            <a:r>
              <a:rPr lang="sr-Latn-RS" dirty="0"/>
              <a:t> </a:t>
            </a:r>
            <a:r>
              <a:rPr lang="sr-Latn-RS" dirty="0" err="1"/>
              <a:t>action</a:t>
            </a:r>
            <a:r>
              <a:rPr lang="sr-Latn-RS" dirty="0"/>
              <a:t> </a:t>
            </a:r>
            <a:r>
              <a:rPr lang="sr-Latn-RS" dirty="0" err="1"/>
              <a:t>of</a:t>
            </a:r>
            <a:r>
              <a:rPr lang="sr-Latn-RS" dirty="0"/>
              <a:t> FSH on </a:t>
            </a:r>
            <a:r>
              <a:rPr lang="sr-Latn-RS" dirty="0" err="1"/>
              <a:t>granulosa</a:t>
            </a:r>
            <a:r>
              <a:rPr lang="sr-Latn-RS" dirty="0"/>
              <a:t> </a:t>
            </a:r>
            <a:r>
              <a:rPr lang="sr-Latn-RS" dirty="0" err="1"/>
              <a:t>cells</a:t>
            </a:r>
            <a:r>
              <a:rPr lang="sr-Latn-RS" dirty="0"/>
              <a:t> is </a:t>
            </a:r>
            <a:r>
              <a:rPr lang="sr-Latn-RS" dirty="0" err="1"/>
              <a:t>requierd</a:t>
            </a:r>
            <a:r>
              <a:rPr lang="sr-Latn-RS" dirty="0"/>
              <a:t>. FSH </a:t>
            </a:r>
            <a:r>
              <a:rPr lang="sr-Latn-RS" dirty="0" err="1"/>
              <a:t>induce</a:t>
            </a:r>
            <a:r>
              <a:rPr lang="sr-Latn-RS" dirty="0"/>
              <a:t> </a:t>
            </a:r>
            <a:r>
              <a:rPr lang="sr-Latn-RS" dirty="0" err="1"/>
              <a:t>granulosa</a:t>
            </a:r>
            <a:r>
              <a:rPr lang="sr-Latn-RS" dirty="0"/>
              <a:t> </a:t>
            </a:r>
            <a:r>
              <a:rPr lang="sr-Latn-RS" dirty="0" err="1"/>
              <a:t>cells</a:t>
            </a:r>
            <a:r>
              <a:rPr lang="sr-Latn-RS" dirty="0"/>
              <a:t> to </a:t>
            </a:r>
            <a:r>
              <a:rPr lang="sr-Latn-RS" dirty="0" err="1"/>
              <a:t>produce</a:t>
            </a:r>
            <a:r>
              <a:rPr lang="sr-Latn-RS" dirty="0"/>
              <a:t> </a:t>
            </a:r>
            <a:r>
              <a:rPr lang="sr-Latn-RS" dirty="0" err="1"/>
              <a:t>small</a:t>
            </a:r>
            <a:r>
              <a:rPr lang="sr-Latn-RS" dirty="0"/>
              <a:t> </a:t>
            </a:r>
            <a:r>
              <a:rPr lang="sr-Latn-RS" dirty="0" err="1"/>
              <a:t>amounts</a:t>
            </a:r>
            <a:r>
              <a:rPr lang="sr-Latn-RS" dirty="0"/>
              <a:t> </a:t>
            </a:r>
            <a:r>
              <a:rPr lang="sr-Latn-RS" dirty="0" err="1"/>
              <a:t>of</a:t>
            </a:r>
            <a:r>
              <a:rPr lang="sr-Latn-RS" dirty="0"/>
              <a:t>  </a:t>
            </a:r>
            <a:r>
              <a:rPr lang="sr-Latn-RS" dirty="0" err="1"/>
              <a:t>estrogens</a:t>
            </a:r>
            <a:r>
              <a:rPr lang="sr-Latn-RS" dirty="0"/>
              <a:t>.</a:t>
            </a:r>
          </a:p>
          <a:p>
            <a:r>
              <a:rPr lang="sr-Latn-RS" dirty="0" err="1"/>
              <a:t>Further</a:t>
            </a:r>
            <a:r>
              <a:rPr lang="sr-Latn-RS" dirty="0"/>
              <a:t> </a:t>
            </a:r>
            <a:r>
              <a:rPr lang="sr-Latn-RS" dirty="0" err="1"/>
              <a:t>development</a:t>
            </a:r>
            <a:r>
              <a:rPr lang="sr-Latn-RS" dirty="0"/>
              <a:t> </a:t>
            </a:r>
            <a:r>
              <a:rPr lang="sr-Latn-RS" dirty="0" err="1"/>
              <a:t>of</a:t>
            </a:r>
            <a:r>
              <a:rPr lang="sr-Latn-RS" dirty="0"/>
              <a:t> </a:t>
            </a:r>
            <a:r>
              <a:rPr lang="sr-Latn-RS" dirty="0" err="1"/>
              <a:t>follicle</a:t>
            </a:r>
            <a:r>
              <a:rPr lang="sr-Latn-RS" dirty="0"/>
              <a:t> is </a:t>
            </a:r>
            <a:r>
              <a:rPr lang="sr-Latn-RS" dirty="0" err="1"/>
              <a:t>caracterized</a:t>
            </a:r>
            <a:r>
              <a:rPr lang="sr-Latn-RS" dirty="0"/>
              <a:t> </a:t>
            </a:r>
            <a:r>
              <a:rPr lang="sr-Latn-RS" dirty="0" err="1"/>
              <a:t>by</a:t>
            </a:r>
            <a:r>
              <a:rPr lang="sr-Latn-RS" dirty="0"/>
              <a:t> </a:t>
            </a:r>
            <a:r>
              <a:rPr lang="sr-Latn-RS" dirty="0" err="1"/>
              <a:t>formation</a:t>
            </a:r>
            <a:r>
              <a:rPr lang="sr-Latn-RS" dirty="0"/>
              <a:t> </a:t>
            </a:r>
            <a:r>
              <a:rPr lang="sr-Latn-RS" dirty="0" err="1"/>
              <a:t>of</a:t>
            </a:r>
            <a:r>
              <a:rPr lang="sr-Latn-RS" dirty="0"/>
              <a:t> </a:t>
            </a:r>
            <a:r>
              <a:rPr lang="sr-Latn-RS" dirty="0" err="1"/>
              <a:t>an</a:t>
            </a:r>
            <a:r>
              <a:rPr lang="sr-Latn-RS" dirty="0"/>
              <a:t> </a:t>
            </a:r>
            <a:r>
              <a:rPr lang="sr-Latn-RS" dirty="0" err="1"/>
              <a:t>antrum</a:t>
            </a:r>
            <a:r>
              <a:rPr lang="sr-Latn-RS" dirty="0"/>
              <a:t> a </a:t>
            </a:r>
            <a:r>
              <a:rPr lang="sr-Latn-RS" dirty="0" err="1"/>
              <a:t>cavity</a:t>
            </a:r>
            <a:r>
              <a:rPr lang="sr-Latn-RS" dirty="0"/>
              <a:t> </a:t>
            </a:r>
            <a:r>
              <a:rPr lang="sr-Latn-RS" dirty="0" err="1"/>
              <a:t>filled</a:t>
            </a:r>
            <a:r>
              <a:rPr lang="sr-Latn-RS" dirty="0"/>
              <a:t> </a:t>
            </a:r>
            <a:r>
              <a:rPr lang="sr-Latn-RS" dirty="0" err="1"/>
              <a:t>with</a:t>
            </a:r>
            <a:r>
              <a:rPr lang="sr-Latn-RS" dirty="0"/>
              <a:t> a fluid </a:t>
            </a:r>
            <a:r>
              <a:rPr lang="sr-Latn-RS" dirty="0" err="1"/>
              <a:t>called</a:t>
            </a:r>
            <a:r>
              <a:rPr lang="sr-Latn-RS" dirty="0"/>
              <a:t> </a:t>
            </a:r>
            <a:r>
              <a:rPr lang="sr-Latn-RS" dirty="0" err="1"/>
              <a:t>liquor</a:t>
            </a:r>
            <a:r>
              <a:rPr lang="sr-Latn-RS" dirty="0"/>
              <a:t> </a:t>
            </a:r>
            <a:r>
              <a:rPr lang="sr-Latn-RS" dirty="0" err="1"/>
              <a:t>folliculi</a:t>
            </a:r>
            <a:r>
              <a:rPr lang="sr-Latn-RS" dirty="0"/>
              <a:t>.</a:t>
            </a:r>
          </a:p>
        </p:txBody>
      </p:sp>
      <p:sp>
        <p:nvSpPr>
          <p:cNvPr id="4" name="Title 1">
            <a:extLst>
              <a:ext uri="{FF2B5EF4-FFF2-40B4-BE49-F238E27FC236}">
                <a16:creationId xmlns:a16="http://schemas.microsoft.com/office/drawing/2014/main" id="{241808F4-402A-024B-96C2-ACFFF7603064}"/>
              </a:ext>
            </a:extLst>
          </p:cNvPr>
          <p:cNvSpPr>
            <a:spLocks noGrp="1"/>
          </p:cNvSpPr>
          <p:nvPr>
            <p:ph type="title"/>
          </p:nvPr>
        </p:nvSpPr>
        <p:spPr>
          <a:xfrm>
            <a:off x="2592925" y="624110"/>
            <a:ext cx="8911687" cy="1280890"/>
          </a:xfrm>
        </p:spPr>
        <p:txBody>
          <a:bodyPr/>
          <a:lstStyle/>
          <a:p>
            <a:r>
              <a:rPr lang="sr-Latn-RS" dirty="0" err="1"/>
              <a:t>Folliculogenesis</a:t>
            </a:r>
            <a:endParaRPr lang="sr-Latn-RS" dirty="0"/>
          </a:p>
        </p:txBody>
      </p:sp>
    </p:spTree>
    <p:extLst>
      <p:ext uri="{BB962C8B-B14F-4D97-AF65-F5344CB8AC3E}">
        <p14:creationId xmlns:p14="http://schemas.microsoft.com/office/powerpoint/2010/main" val="1238420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6FC36-0BAC-454D-A7AC-FB5F5C9036F9}"/>
              </a:ext>
            </a:extLst>
          </p:cNvPr>
          <p:cNvSpPr>
            <a:spLocks noGrp="1"/>
          </p:cNvSpPr>
          <p:nvPr>
            <p:ph type="title"/>
          </p:nvPr>
        </p:nvSpPr>
        <p:spPr/>
        <p:txBody>
          <a:bodyPr/>
          <a:lstStyle/>
          <a:p>
            <a:r>
              <a:rPr lang="sr-Latn-RS" dirty="0" err="1"/>
              <a:t>Tertiary</a:t>
            </a:r>
            <a:r>
              <a:rPr lang="sr-Latn-RS" dirty="0"/>
              <a:t> (</a:t>
            </a:r>
            <a:r>
              <a:rPr lang="sr-Latn-RS" dirty="0" err="1"/>
              <a:t>graafian</a:t>
            </a:r>
            <a:r>
              <a:rPr lang="sr-Latn-RS" dirty="0"/>
              <a:t>) </a:t>
            </a:r>
            <a:r>
              <a:rPr lang="sr-Latn-RS" dirty="0" err="1"/>
              <a:t>follicle</a:t>
            </a:r>
            <a:endParaRPr lang="sr-Latn-RS" dirty="0"/>
          </a:p>
        </p:txBody>
      </p:sp>
      <p:sp>
        <p:nvSpPr>
          <p:cNvPr id="3" name="Content Placeholder 2">
            <a:extLst>
              <a:ext uri="{FF2B5EF4-FFF2-40B4-BE49-F238E27FC236}">
                <a16:creationId xmlns:a16="http://schemas.microsoft.com/office/drawing/2014/main" id="{A6BEDB4D-7F91-D84A-8455-244FE2FABD25}"/>
              </a:ext>
            </a:extLst>
          </p:cNvPr>
          <p:cNvSpPr>
            <a:spLocks noGrp="1"/>
          </p:cNvSpPr>
          <p:nvPr>
            <p:ph idx="1"/>
          </p:nvPr>
        </p:nvSpPr>
        <p:spPr>
          <a:xfrm>
            <a:off x="2589212" y="2133600"/>
            <a:ext cx="5419726" cy="3777622"/>
          </a:xfrm>
        </p:spPr>
        <p:txBody>
          <a:bodyPr/>
          <a:lstStyle/>
          <a:p>
            <a:r>
              <a:rPr lang="sr-Latn-RS" dirty="0" err="1"/>
              <a:t>Responding</a:t>
            </a:r>
            <a:r>
              <a:rPr lang="sr-Latn-RS" dirty="0"/>
              <a:t> to </a:t>
            </a:r>
            <a:r>
              <a:rPr lang="sr-Latn-RS" dirty="0" err="1"/>
              <a:t>the</a:t>
            </a:r>
            <a:r>
              <a:rPr lang="sr-Latn-RS" dirty="0"/>
              <a:t> </a:t>
            </a:r>
            <a:r>
              <a:rPr lang="sr-Latn-RS" dirty="0" err="1"/>
              <a:t>stimulus</a:t>
            </a:r>
            <a:r>
              <a:rPr lang="sr-Latn-RS" dirty="0"/>
              <a:t> </a:t>
            </a:r>
            <a:r>
              <a:rPr lang="sr-Latn-RS" dirty="0" err="1"/>
              <a:t>of</a:t>
            </a:r>
            <a:r>
              <a:rPr lang="sr-Latn-RS" dirty="0"/>
              <a:t> </a:t>
            </a:r>
            <a:r>
              <a:rPr lang="sr-Latn-RS" dirty="0" err="1"/>
              <a:t>pituitary</a:t>
            </a:r>
            <a:r>
              <a:rPr lang="sr-Latn-RS" dirty="0"/>
              <a:t> </a:t>
            </a:r>
            <a:r>
              <a:rPr lang="sr-Latn-RS" dirty="0" err="1"/>
              <a:t>hormones</a:t>
            </a:r>
            <a:r>
              <a:rPr lang="sr-Latn-RS" dirty="0"/>
              <a:t>, </a:t>
            </a:r>
            <a:r>
              <a:rPr lang="sr-Latn-RS" dirty="0" err="1"/>
              <a:t>secondary</a:t>
            </a:r>
            <a:r>
              <a:rPr lang="sr-Latn-RS" dirty="0"/>
              <a:t> </a:t>
            </a:r>
            <a:r>
              <a:rPr lang="sr-Latn-RS" dirty="0" err="1"/>
              <a:t>follicles</a:t>
            </a:r>
            <a:r>
              <a:rPr lang="sr-Latn-RS" dirty="0"/>
              <a:t> </a:t>
            </a:r>
            <a:r>
              <a:rPr lang="sr-Latn-RS" dirty="0" err="1"/>
              <a:t>produce</a:t>
            </a:r>
            <a:r>
              <a:rPr lang="sr-Latn-RS" dirty="0"/>
              <a:t> </a:t>
            </a:r>
            <a:r>
              <a:rPr lang="sr-Latn-RS" dirty="0" err="1"/>
              <a:t>significant</a:t>
            </a:r>
            <a:r>
              <a:rPr lang="sr-Latn-RS" dirty="0"/>
              <a:t> </a:t>
            </a:r>
            <a:r>
              <a:rPr lang="sr-Latn-RS" dirty="0" err="1"/>
              <a:t>amounts</a:t>
            </a:r>
            <a:r>
              <a:rPr lang="sr-Latn-RS" dirty="0"/>
              <a:t> </a:t>
            </a:r>
            <a:r>
              <a:rPr lang="sr-Latn-RS" dirty="0" err="1"/>
              <a:t>of</a:t>
            </a:r>
            <a:r>
              <a:rPr lang="sr-Latn-RS" dirty="0"/>
              <a:t> </a:t>
            </a:r>
            <a:r>
              <a:rPr lang="sr-Latn-RS" dirty="0" err="1"/>
              <a:t>steroid</a:t>
            </a:r>
            <a:r>
              <a:rPr lang="sr-Latn-RS" dirty="0"/>
              <a:t> </a:t>
            </a:r>
            <a:r>
              <a:rPr lang="sr-Latn-RS" dirty="0" err="1"/>
              <a:t>hormones</a:t>
            </a:r>
            <a:r>
              <a:rPr lang="sr-Latn-RS" dirty="0"/>
              <a:t>.</a:t>
            </a:r>
          </a:p>
          <a:p>
            <a:r>
              <a:rPr lang="sr-Latn-RS" dirty="0" err="1"/>
              <a:t>Under</a:t>
            </a:r>
            <a:r>
              <a:rPr lang="sr-Latn-RS" dirty="0"/>
              <a:t> multiple </a:t>
            </a:r>
            <a:r>
              <a:rPr lang="sr-Latn-RS" dirty="0" err="1"/>
              <a:t>hormonal</a:t>
            </a:r>
            <a:r>
              <a:rPr lang="sr-Latn-RS" dirty="0"/>
              <a:t> </a:t>
            </a:r>
            <a:r>
              <a:rPr lang="sr-Latn-RS" dirty="0" err="1"/>
              <a:t>influences</a:t>
            </a:r>
            <a:r>
              <a:rPr lang="sr-Latn-RS" dirty="0"/>
              <a:t>, </a:t>
            </a:r>
            <a:r>
              <a:rPr lang="sr-Latn-RS" dirty="0" err="1"/>
              <a:t>the</a:t>
            </a:r>
            <a:r>
              <a:rPr lang="sr-Latn-RS" dirty="0"/>
              <a:t> </a:t>
            </a:r>
            <a:r>
              <a:rPr lang="sr-Latn-RS" dirty="0" err="1"/>
              <a:t>follicles</a:t>
            </a:r>
            <a:r>
              <a:rPr lang="sr-Latn-RS" dirty="0"/>
              <a:t> </a:t>
            </a:r>
            <a:r>
              <a:rPr lang="sr-Latn-RS" dirty="0" err="1"/>
              <a:t>enlarges</a:t>
            </a:r>
            <a:r>
              <a:rPr lang="sr-Latn-RS" dirty="0"/>
              <a:t> </a:t>
            </a:r>
            <a:r>
              <a:rPr lang="sr-Latn-RS" dirty="0" err="1"/>
              <a:t>rapidly</a:t>
            </a:r>
            <a:r>
              <a:rPr lang="sr-Latn-RS" dirty="0"/>
              <a:t>, </a:t>
            </a:r>
            <a:r>
              <a:rPr lang="sr-Latn-RS" dirty="0" err="1"/>
              <a:t>and</a:t>
            </a:r>
            <a:r>
              <a:rPr lang="sr-Latn-RS" dirty="0"/>
              <a:t> </a:t>
            </a:r>
            <a:r>
              <a:rPr lang="sr-Latn-RS" dirty="0" err="1"/>
              <a:t>presses</a:t>
            </a:r>
            <a:r>
              <a:rPr lang="sr-Latn-RS" dirty="0"/>
              <a:t> </a:t>
            </a:r>
            <a:r>
              <a:rPr lang="sr-Latn-RS" dirty="0" err="1"/>
              <a:t>against</a:t>
            </a:r>
            <a:r>
              <a:rPr lang="sr-Latn-RS" dirty="0"/>
              <a:t> </a:t>
            </a:r>
            <a:r>
              <a:rPr lang="sr-Latn-RS" dirty="0" err="1"/>
              <a:t>the</a:t>
            </a:r>
            <a:r>
              <a:rPr lang="sr-Latn-RS" dirty="0"/>
              <a:t> </a:t>
            </a:r>
            <a:r>
              <a:rPr lang="sr-Latn-RS" dirty="0" err="1"/>
              <a:t>surface</a:t>
            </a:r>
            <a:r>
              <a:rPr lang="sr-Latn-RS" dirty="0"/>
              <a:t> </a:t>
            </a:r>
            <a:r>
              <a:rPr lang="sr-Latn-RS" dirty="0" err="1"/>
              <a:t>of</a:t>
            </a:r>
            <a:r>
              <a:rPr lang="sr-Latn-RS" dirty="0"/>
              <a:t> </a:t>
            </a:r>
            <a:r>
              <a:rPr lang="sr-Latn-RS" dirty="0" err="1"/>
              <a:t>the</a:t>
            </a:r>
            <a:r>
              <a:rPr lang="sr-Latn-RS" dirty="0"/>
              <a:t> </a:t>
            </a:r>
            <a:r>
              <a:rPr lang="sr-Latn-RS" dirty="0" err="1"/>
              <a:t>ovary</a:t>
            </a:r>
            <a:r>
              <a:rPr lang="sr-Latn-RS" dirty="0"/>
              <a:t>. At </a:t>
            </a:r>
            <a:r>
              <a:rPr lang="sr-Latn-RS" dirty="0" err="1"/>
              <a:t>this</a:t>
            </a:r>
            <a:r>
              <a:rPr lang="sr-Latn-RS" dirty="0"/>
              <a:t> </a:t>
            </a:r>
            <a:r>
              <a:rPr lang="sr-Latn-RS" dirty="0" err="1"/>
              <a:t>point</a:t>
            </a:r>
            <a:r>
              <a:rPr lang="sr-Latn-RS" dirty="0"/>
              <a:t>, </a:t>
            </a:r>
            <a:r>
              <a:rPr lang="sr-Latn-RS" dirty="0" err="1"/>
              <a:t>it</a:t>
            </a:r>
            <a:r>
              <a:rPr lang="sr-Latn-RS" dirty="0"/>
              <a:t> is </a:t>
            </a:r>
            <a:r>
              <a:rPr lang="sr-Latn-RS" dirty="0" err="1"/>
              <a:t>called</a:t>
            </a:r>
            <a:r>
              <a:rPr lang="sr-Latn-RS" dirty="0"/>
              <a:t> </a:t>
            </a:r>
            <a:r>
              <a:rPr lang="sr-Latn-RS" b="1" dirty="0" err="1"/>
              <a:t>tertiary</a:t>
            </a:r>
            <a:r>
              <a:rPr lang="sr-Latn-RS" b="1" dirty="0"/>
              <a:t> (</a:t>
            </a:r>
            <a:r>
              <a:rPr lang="sr-Latn-RS" b="1" dirty="0" err="1"/>
              <a:t>graafian</a:t>
            </a:r>
            <a:r>
              <a:rPr lang="sr-Latn-RS" b="1" dirty="0"/>
              <a:t>) </a:t>
            </a:r>
            <a:r>
              <a:rPr lang="sr-Latn-RS" b="1" dirty="0" err="1"/>
              <a:t>follicle</a:t>
            </a:r>
            <a:r>
              <a:rPr lang="sr-Latn-RS" dirty="0"/>
              <a:t>, </a:t>
            </a:r>
            <a:r>
              <a:rPr lang="sr-Latn-RS" dirty="0" err="1"/>
              <a:t>About</a:t>
            </a:r>
            <a:r>
              <a:rPr lang="sr-Latn-RS" dirty="0"/>
              <a:t> 10 to 12 </a:t>
            </a:r>
            <a:r>
              <a:rPr lang="sr-Latn-RS" dirty="0" err="1"/>
              <a:t>hours</a:t>
            </a:r>
            <a:r>
              <a:rPr lang="sr-Latn-RS" dirty="0"/>
              <a:t> </a:t>
            </a:r>
            <a:r>
              <a:rPr lang="sr-Latn-RS" dirty="0" err="1"/>
              <a:t>before</a:t>
            </a:r>
            <a:r>
              <a:rPr lang="sr-Latn-RS" dirty="0"/>
              <a:t> </a:t>
            </a:r>
            <a:r>
              <a:rPr lang="sr-Latn-RS" dirty="0" err="1"/>
              <a:t>ovulation</a:t>
            </a:r>
            <a:r>
              <a:rPr lang="sr-Latn-RS" dirty="0"/>
              <a:t>, </a:t>
            </a:r>
            <a:r>
              <a:rPr lang="sr-Latn-RS" dirty="0" err="1"/>
              <a:t>meiosis</a:t>
            </a:r>
            <a:r>
              <a:rPr lang="sr-Latn-RS" dirty="0"/>
              <a:t> </a:t>
            </a:r>
            <a:r>
              <a:rPr lang="sr-Latn-RS" dirty="0" err="1"/>
              <a:t>resumes</a:t>
            </a:r>
            <a:r>
              <a:rPr lang="sr-Latn-RS" dirty="0"/>
              <a:t>.</a:t>
            </a:r>
          </a:p>
        </p:txBody>
      </p:sp>
      <p:pic>
        <p:nvPicPr>
          <p:cNvPr id="3073" name="Picture 1" descr="page39image72728784">
            <a:extLst>
              <a:ext uri="{FF2B5EF4-FFF2-40B4-BE49-F238E27FC236}">
                <a16:creationId xmlns:a16="http://schemas.microsoft.com/office/drawing/2014/main" id="{C22B3F36-31E0-8744-815C-9A4E667CFE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8938" y="2133600"/>
            <a:ext cx="31877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5917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304800"/>
            <a:ext cx="8229600" cy="1143000"/>
          </a:xfrm>
        </p:spPr>
        <p:txBody>
          <a:bodyPr>
            <a:normAutofit fontScale="90000"/>
          </a:bodyPr>
          <a:lstStyle/>
          <a:p>
            <a:br>
              <a:rPr lang="sr-Cyrl-RS" dirty="0">
                <a:solidFill>
                  <a:schemeClr val="tx1"/>
                </a:solidFill>
                <a:latin typeface="+mn-lt"/>
              </a:rPr>
            </a:br>
            <a:r>
              <a:rPr lang="en-US" dirty="0">
                <a:solidFill>
                  <a:schemeClr val="tx1"/>
                </a:solidFill>
                <a:latin typeface="+mn-lt"/>
              </a:rPr>
              <a:t>Yellow body (</a:t>
            </a:r>
            <a:r>
              <a:rPr lang="en-US" i="1" dirty="0">
                <a:solidFill>
                  <a:schemeClr val="tx1"/>
                </a:solidFill>
                <a:latin typeface="+mn-lt"/>
              </a:rPr>
              <a:t>Corpus luteum)</a:t>
            </a:r>
            <a:endParaRPr lang="en-US" dirty="0">
              <a:solidFill>
                <a:schemeClr val="tx1"/>
              </a:solidFill>
              <a:latin typeface="+mn-lt"/>
            </a:endParaRPr>
          </a:p>
        </p:txBody>
      </p:sp>
      <p:sp>
        <p:nvSpPr>
          <p:cNvPr id="3" name="Content Placeholder 2"/>
          <p:cNvSpPr>
            <a:spLocks noGrp="1"/>
          </p:cNvSpPr>
          <p:nvPr>
            <p:ph idx="1"/>
          </p:nvPr>
        </p:nvSpPr>
        <p:spPr>
          <a:xfrm>
            <a:off x="1243022" y="2164080"/>
            <a:ext cx="6290839" cy="4389120"/>
          </a:xfrm>
        </p:spPr>
        <p:txBody>
          <a:bodyPr>
            <a:normAutofit/>
          </a:bodyPr>
          <a:lstStyle/>
          <a:p>
            <a:r>
              <a:rPr lang="en-US" b="0" i="0" u="none" strike="noStrike" dirty="0">
                <a:solidFill>
                  <a:schemeClr val="tx1"/>
                </a:solidFill>
                <a:effectLst/>
              </a:rPr>
              <a:t>It is a temporary endocrine structure in ovaries </a:t>
            </a:r>
            <a:r>
              <a:rPr lang="en-US" dirty="0">
                <a:solidFill>
                  <a:schemeClr val="tx1"/>
                </a:solidFill>
              </a:rPr>
              <a:t>formed at the site of a ruptured follicle, when yellow cells with a branched network of capillaries proliferate.</a:t>
            </a:r>
          </a:p>
          <a:p>
            <a:r>
              <a:rPr lang="en-US" b="0" i="0" u="none" strike="noStrike" dirty="0">
                <a:solidFill>
                  <a:schemeClr val="tx1"/>
                </a:solidFill>
                <a:effectLst/>
              </a:rPr>
              <a:t>It secretes the hormones </a:t>
            </a:r>
            <a:r>
              <a:rPr lang="en-US" b="1" i="0" u="none" strike="noStrike" dirty="0">
                <a:solidFill>
                  <a:schemeClr val="tx1"/>
                </a:solidFill>
                <a:effectLst/>
              </a:rPr>
              <a:t>estrogen and progesterone </a:t>
            </a:r>
            <a:r>
              <a:rPr lang="en-US" b="0" i="0" u="none" strike="noStrike" dirty="0">
                <a:solidFill>
                  <a:schemeClr val="tx1"/>
                </a:solidFill>
                <a:effectLst/>
              </a:rPr>
              <a:t>to prepare the body for the possibility of conception.</a:t>
            </a:r>
            <a:endParaRPr lang="sr-Cyrl-RS" dirty="0">
              <a:solidFill>
                <a:schemeClr val="tx1"/>
              </a:solidFill>
            </a:endParaRPr>
          </a:p>
          <a:p>
            <a:r>
              <a:rPr lang="en-US" dirty="0">
                <a:solidFill>
                  <a:schemeClr val="tx1"/>
                </a:solidFill>
              </a:rPr>
              <a:t>Hormone secretion in the corpus luteum is primarily influenced by luteotropic </a:t>
            </a:r>
            <a:r>
              <a:rPr lang="en-US">
                <a:solidFill>
                  <a:schemeClr val="tx1"/>
                </a:solidFill>
              </a:rPr>
              <a:t>hormone (LH</a:t>
            </a:r>
            <a:r>
              <a:rPr lang="en-US" dirty="0">
                <a:solidFill>
                  <a:schemeClr val="tx1"/>
                </a:solidFill>
              </a:rPr>
              <a:t>).</a:t>
            </a:r>
            <a:endParaRPr lang="en-US" u="sng" dirty="0">
              <a:solidFill>
                <a:schemeClr val="tx1"/>
              </a:solidFill>
            </a:endParaRPr>
          </a:p>
        </p:txBody>
      </p:sp>
      <p:pic>
        <p:nvPicPr>
          <p:cNvPr id="5" name="Picture 2" descr="Corpus Luteum: Development, Anatomy &amp; Function">
            <a:extLst>
              <a:ext uri="{FF2B5EF4-FFF2-40B4-BE49-F238E27FC236}">
                <a16:creationId xmlns:a16="http://schemas.microsoft.com/office/drawing/2014/main" id="{95FC8423-2113-E441-8032-F860C8D22A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36565" y="1848679"/>
            <a:ext cx="4318621" cy="44178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20809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A96068-CE8E-F942-BB43-1CB414EC873B}"/>
              </a:ext>
            </a:extLst>
          </p:cNvPr>
          <p:cNvSpPr>
            <a:spLocks noGrp="1"/>
          </p:cNvSpPr>
          <p:nvPr>
            <p:ph idx="1"/>
          </p:nvPr>
        </p:nvSpPr>
        <p:spPr>
          <a:xfrm>
            <a:off x="1903412" y="1648871"/>
            <a:ext cx="8915400" cy="3777622"/>
          </a:xfrm>
        </p:spPr>
        <p:txBody>
          <a:bodyPr/>
          <a:lstStyle/>
          <a:p>
            <a:pPr marL="0" indent="0">
              <a:buNone/>
            </a:pPr>
            <a:r>
              <a:rPr lang="en-US" u="sng" dirty="0">
                <a:solidFill>
                  <a:schemeClr val="tx1"/>
                </a:solidFill>
              </a:rPr>
              <a:t>Role of </a:t>
            </a:r>
            <a:r>
              <a:rPr lang="en-US" u="sng" dirty="0" err="1">
                <a:solidFill>
                  <a:schemeClr val="tx1"/>
                </a:solidFill>
              </a:rPr>
              <a:t>progesteron</a:t>
            </a:r>
            <a:r>
              <a:rPr lang="sr-Cyrl-RS" dirty="0">
                <a:solidFill>
                  <a:schemeClr val="tx1"/>
                </a:solidFill>
              </a:rPr>
              <a:t>:</a:t>
            </a:r>
          </a:p>
          <a:p>
            <a:r>
              <a:rPr lang="sr-Cyrl-RS" dirty="0">
                <a:solidFill>
                  <a:schemeClr val="tx1"/>
                </a:solidFill>
              </a:rPr>
              <a:t> </a:t>
            </a:r>
            <a:r>
              <a:rPr lang="en-US" dirty="0">
                <a:solidFill>
                  <a:schemeClr val="tx1"/>
                </a:solidFill>
              </a:rPr>
              <a:t>prepares the endometrium</a:t>
            </a:r>
            <a:endParaRPr lang="sr-Cyrl-RS" dirty="0">
              <a:solidFill>
                <a:schemeClr val="tx1"/>
              </a:solidFill>
            </a:endParaRPr>
          </a:p>
          <a:p>
            <a:r>
              <a:rPr lang="en-US" b="0" i="0" u="none" strike="noStrike" dirty="0">
                <a:solidFill>
                  <a:schemeClr val="tx1"/>
                </a:solidFill>
                <a:effectLst/>
              </a:rPr>
              <a:t>triggers the endometrium to secrete proteins to maintain the endometrium and create a nourishing environment for a fertilized egg</a:t>
            </a:r>
          </a:p>
          <a:p>
            <a:r>
              <a:rPr lang="en-US" dirty="0">
                <a:solidFill>
                  <a:schemeClr val="tx1"/>
                </a:solidFill>
              </a:rPr>
              <a:t>inhibits</a:t>
            </a:r>
            <a:r>
              <a:rPr lang="sr-Cyrl-RS" dirty="0">
                <a:solidFill>
                  <a:schemeClr val="tx1"/>
                </a:solidFill>
              </a:rPr>
              <a:t> </a:t>
            </a:r>
            <a:r>
              <a:rPr lang="en-US" dirty="0">
                <a:solidFill>
                  <a:schemeClr val="tx1"/>
                </a:solidFill>
              </a:rPr>
              <a:t>FSH</a:t>
            </a:r>
            <a:endParaRPr lang="sr-Cyrl-RS" dirty="0">
              <a:solidFill>
                <a:schemeClr val="tx1"/>
              </a:solidFill>
            </a:endParaRPr>
          </a:p>
          <a:p>
            <a:pPr marL="0" indent="0">
              <a:buNone/>
            </a:pPr>
            <a:r>
              <a:rPr lang="en-US" dirty="0">
                <a:solidFill>
                  <a:schemeClr val="tx1"/>
                </a:solidFill>
              </a:rPr>
              <a:t>If fertilization does not occur, the corpus luteum disintegrates</a:t>
            </a:r>
          </a:p>
          <a:p>
            <a:endParaRPr lang="sr-Latn-RS" dirty="0"/>
          </a:p>
        </p:txBody>
      </p:sp>
      <p:sp>
        <p:nvSpPr>
          <p:cNvPr id="4" name="Title 1">
            <a:extLst>
              <a:ext uri="{FF2B5EF4-FFF2-40B4-BE49-F238E27FC236}">
                <a16:creationId xmlns:a16="http://schemas.microsoft.com/office/drawing/2014/main" id="{4FD18627-A5DC-F64F-8EF4-35028977F1A2}"/>
              </a:ext>
            </a:extLst>
          </p:cNvPr>
          <p:cNvSpPr>
            <a:spLocks noGrp="1"/>
          </p:cNvSpPr>
          <p:nvPr>
            <p:ph type="title"/>
          </p:nvPr>
        </p:nvSpPr>
        <p:spPr>
          <a:xfrm>
            <a:off x="1752600" y="304800"/>
            <a:ext cx="8229600" cy="1143000"/>
          </a:xfrm>
        </p:spPr>
        <p:txBody>
          <a:bodyPr>
            <a:normAutofit fontScale="90000"/>
          </a:bodyPr>
          <a:lstStyle/>
          <a:p>
            <a:br>
              <a:rPr lang="sr-Cyrl-RS" dirty="0">
                <a:solidFill>
                  <a:schemeClr val="tx1"/>
                </a:solidFill>
                <a:latin typeface="+mn-lt"/>
              </a:rPr>
            </a:br>
            <a:r>
              <a:rPr lang="en-US" dirty="0">
                <a:solidFill>
                  <a:schemeClr val="tx1"/>
                </a:solidFill>
                <a:latin typeface="+mn-lt"/>
              </a:rPr>
              <a:t>Yellow body (</a:t>
            </a:r>
            <a:r>
              <a:rPr lang="en-US" i="1" dirty="0">
                <a:solidFill>
                  <a:schemeClr val="tx1"/>
                </a:solidFill>
                <a:latin typeface="+mn-lt"/>
              </a:rPr>
              <a:t>Corpus luteum)</a:t>
            </a:r>
            <a:endParaRPr lang="en-US" dirty="0">
              <a:solidFill>
                <a:schemeClr val="tx1"/>
              </a:solidFill>
              <a:latin typeface="+mn-lt"/>
            </a:endParaRPr>
          </a:p>
        </p:txBody>
      </p:sp>
      <p:pic>
        <p:nvPicPr>
          <p:cNvPr id="2050" name="Picture 2" descr="Corpus Luteum Hormones">
            <a:extLst>
              <a:ext uri="{FF2B5EF4-FFF2-40B4-BE49-F238E27FC236}">
                <a16:creationId xmlns:a16="http://schemas.microsoft.com/office/drawing/2014/main" id="{616113AC-5332-EE42-8AE1-9C8892A491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2469" y="3975052"/>
            <a:ext cx="5731565" cy="28829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380898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{95FBDFBC-CD19-484E-B244-782F70D13CA6}tf10001069</Template>
  <TotalTime>140</TotalTime>
  <Words>933</Words>
  <Application>Microsoft Macintosh PowerPoint</Application>
  <PresentationFormat>Widescreen</PresentationFormat>
  <Paragraphs>65</Paragraphs>
  <Slides>17</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AGaramondPro</vt:lpstr>
      <vt:lpstr>Arial</vt:lpstr>
      <vt:lpstr>Calibri</vt:lpstr>
      <vt:lpstr>Century Gothic</vt:lpstr>
      <vt:lpstr>LiberationSerif</vt:lpstr>
      <vt:lpstr>Revival565BT</vt:lpstr>
      <vt:lpstr>SymbolNew</vt:lpstr>
      <vt:lpstr>Wingdings 3</vt:lpstr>
      <vt:lpstr>Wisp</vt:lpstr>
      <vt:lpstr>Oogenesis</vt:lpstr>
      <vt:lpstr>OOGENESIS</vt:lpstr>
      <vt:lpstr>OOGENESIS-PUBERTY</vt:lpstr>
      <vt:lpstr>Folliculogenesis</vt:lpstr>
      <vt:lpstr>Folliculogenesis</vt:lpstr>
      <vt:lpstr>Folliculogenesis</vt:lpstr>
      <vt:lpstr>Tertiary (graafian) follicle</vt:lpstr>
      <vt:lpstr> Yellow body (Corpus luteum)</vt:lpstr>
      <vt:lpstr> Yellow body (Corpus luteum)</vt:lpstr>
      <vt:lpstr>Hormonal regulation of oogenesis</vt:lpstr>
      <vt:lpstr>Oocyte biology</vt:lpstr>
      <vt:lpstr>Ovarian aging…</vt:lpstr>
      <vt:lpstr>PowerPoint Presentation</vt:lpstr>
      <vt:lpstr>Section through the ovary of a woman</vt:lpstr>
      <vt:lpstr>Differences in gametogenesis in males and females</vt:lpstr>
      <vt:lpstr>PowerPoint Presentation</vt:lpstr>
      <vt:lpstr>Animation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Oogenesis</dc:title>
  <dc:creator>Microsoft Office User</dc:creator>
  <cp:lastModifiedBy>Microsoft Office User</cp:lastModifiedBy>
  <cp:revision>25</cp:revision>
  <dcterms:created xsi:type="dcterms:W3CDTF">2023-09-04T11:00:11Z</dcterms:created>
  <dcterms:modified xsi:type="dcterms:W3CDTF">2023-09-08T09:59:30Z</dcterms:modified>
</cp:coreProperties>
</file>